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19"/>
  </p:notesMasterIdLst>
  <p:sldIdLst>
    <p:sldId id="1142" r:id="rId6"/>
    <p:sldId id="295" r:id="rId7"/>
    <p:sldId id="1133" r:id="rId8"/>
    <p:sldId id="1135" r:id="rId9"/>
    <p:sldId id="1136" r:id="rId10"/>
    <p:sldId id="1137" r:id="rId11"/>
    <p:sldId id="1138" r:id="rId12"/>
    <p:sldId id="1139" r:id="rId13"/>
    <p:sldId id="1140" r:id="rId14"/>
    <p:sldId id="1143" r:id="rId15"/>
    <p:sldId id="1144" r:id="rId16"/>
    <p:sldId id="1145" r:id="rId17"/>
    <p:sldId id="114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50" autoAdjust="0"/>
    <p:restoredTop sz="94654"/>
  </p:normalViewPr>
  <p:slideViewPr>
    <p:cSldViewPr snapToGrid="0">
      <p:cViewPr varScale="1">
        <p:scale>
          <a:sx n="65" d="100"/>
          <a:sy n="65" d="100"/>
        </p:scale>
        <p:origin x="488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B47DA5-8611-421C-8492-5901D9D01043}" type="datetimeFigureOut">
              <a:rPr lang="en-GB" smtClean="0"/>
              <a:t>24/10/2025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CC061D-F0A5-4489-BBCE-74440976E30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9430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2A78C51-4DB3-4723-9B28-F6AADB9677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5C42C459-1FD9-6BC8-00D3-4258FB9095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D78875F6-AABE-07F2-4D0E-55085CE967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819098-2A6D-61E6-AD56-BEB6C1F111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B1370-87D9-4675-AF9A-11F4B9CE017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6824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A7283C-4D31-A9A2-C7CA-04521BCC17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6DF4C15-1167-7A9E-489D-E27F4B024C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1C09F56-B4BA-0F7F-B704-DE76C2824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AD62F-55A6-4723-8B15-1281DCE1BF76}" type="datetimeFigureOut">
              <a:rPr lang="en-GB" smtClean="0"/>
              <a:t>24/10/2025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D2C98F2-A56B-E75E-3E37-BBCF99E54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3C92A6-6DAD-2795-F80F-768FCF7F6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4FBA1-A8F4-494E-9F4A-7C2D1182561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4670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C8AF6A-D3B2-A619-192B-312EA2988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5F8CB40-6B1C-4950-CAD1-3BE097C27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E229A5-D05D-AC2B-4B00-CF4E012C0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AD62F-55A6-4723-8B15-1281DCE1BF76}" type="datetimeFigureOut">
              <a:rPr lang="en-GB" smtClean="0"/>
              <a:t>24/10/2025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6F1CE2A-C6E9-5383-6D46-01A79306B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362FA5-33A9-F391-A349-BCE1BD243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4FBA1-A8F4-494E-9F4A-7C2D1182561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1434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6A0A4EA-84F9-B489-F513-099C812563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1D2D85A-0618-A145-1EC2-33CA846058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30F110-0E26-5E30-8B8C-D2E09E36E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AD62F-55A6-4723-8B15-1281DCE1BF76}" type="datetimeFigureOut">
              <a:rPr lang="en-GB" smtClean="0"/>
              <a:t>24/10/2025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AA3FC8-A525-01B9-F8EF-336E50779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3D483D7-4606-C36B-C1DA-AB6F2E86E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4FBA1-A8F4-494E-9F4A-7C2D1182561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17985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B365F-01C4-4037-8917-6B0654B73435}" type="datetimeFigureOut">
              <a:rPr lang="de-DE" smtClean="0"/>
              <a:t>24.10.2025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D9A30-6E10-447D-82ED-8E617E6260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03290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B365F-01C4-4037-8917-6B0654B73435}" type="datetimeFigureOut">
              <a:rPr lang="de-DE" smtClean="0"/>
              <a:t>24.10.2025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D9A30-6E10-447D-82ED-8E617E6260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5162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B365F-01C4-4037-8917-6B0654B73435}" type="datetimeFigureOut">
              <a:rPr lang="de-DE" smtClean="0"/>
              <a:t>24.10.2025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D9A30-6E10-447D-82ED-8E617E6260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0634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B365F-01C4-4037-8917-6B0654B73435}" type="datetimeFigureOut">
              <a:rPr lang="de-DE" smtClean="0"/>
              <a:t>24.10.2025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D9A30-6E10-447D-82ED-8E617E6260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0478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B365F-01C4-4037-8917-6B0654B73435}" type="datetimeFigureOut">
              <a:rPr lang="de-DE" smtClean="0"/>
              <a:t>24.10.2025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D9A30-6E10-447D-82ED-8E617E6260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47829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B365F-01C4-4037-8917-6B0654B73435}" type="datetimeFigureOut">
              <a:rPr lang="de-DE" smtClean="0"/>
              <a:t>24.10.2025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D9A30-6E10-447D-82ED-8E617E6260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95623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B365F-01C4-4037-8917-6B0654B73435}" type="datetimeFigureOut">
              <a:rPr lang="de-DE" smtClean="0"/>
              <a:t>24.10.2025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D9A30-6E10-447D-82ED-8E617E6260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27148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B365F-01C4-4037-8917-6B0654B73435}" type="datetimeFigureOut">
              <a:rPr lang="de-DE" smtClean="0"/>
              <a:t>24.10.2025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D9A30-6E10-447D-82ED-8E617E6260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053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E15793-E81D-4842-2B33-0FCE81BB9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EFA5BD6-CDC7-097B-8552-AA12C9C3F0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11BEBC0-E0B1-4BB7-BCA0-C56A8D66E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AD62F-55A6-4723-8B15-1281DCE1BF76}" type="datetimeFigureOut">
              <a:rPr lang="en-GB" smtClean="0"/>
              <a:t>24/10/2025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3A8054-F72A-7ABA-3875-983F66B36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69F95D-9366-9ED4-C0A3-B052A7C5A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4FBA1-A8F4-494E-9F4A-7C2D1182561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00948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B365F-01C4-4037-8917-6B0654B73435}" type="datetimeFigureOut">
              <a:rPr lang="de-DE" smtClean="0"/>
              <a:t>24.10.2025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D9A30-6E10-447D-82ED-8E617E6260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5695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B365F-01C4-4037-8917-6B0654B73435}" type="datetimeFigureOut">
              <a:rPr lang="de-DE" smtClean="0"/>
              <a:t>24.10.2025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D9A30-6E10-447D-82ED-8E617E6260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15977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B365F-01C4-4037-8917-6B0654B73435}" type="datetimeFigureOut">
              <a:rPr lang="de-DE" smtClean="0"/>
              <a:t>24.10.2025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D9A30-6E10-447D-82ED-8E617E6260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4231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5BD05E-3575-1E45-9E9F-C1FCA6B8A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F58B8C7-0473-C524-10D4-F518A96B6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50A9081-1F27-413C-07D9-B98A69F0F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AD62F-55A6-4723-8B15-1281DCE1BF76}" type="datetimeFigureOut">
              <a:rPr lang="en-GB" smtClean="0"/>
              <a:t>24/10/2025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D1A907-89F8-342F-51FB-FEC58474C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0873498-4116-603E-FCD4-0D6594D07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4FBA1-A8F4-494E-9F4A-7C2D1182561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493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BBE8DD-E250-16F0-3327-D7D91B14B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FD0921B-1D41-02B6-DFA6-2BBDF0E10B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0F77A7-FD8F-C856-9199-FC350716BB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8A7305-68CC-24CB-6CFC-7D2A829AF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AD62F-55A6-4723-8B15-1281DCE1BF76}" type="datetimeFigureOut">
              <a:rPr lang="en-GB" smtClean="0"/>
              <a:t>24/10/2025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10540BB-5F5B-FB1A-AD30-82042D379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10A75D8-FBBB-7E7A-1888-7AB73ECFA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4FBA1-A8F4-494E-9F4A-7C2D1182561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648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F85CA5-83CF-1F3C-9F0C-81730CE5A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C2CE200-FCE3-DC46-5D0A-C9FD74437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96B590C-78C3-4A4C-ADC3-14D58C9191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F0C4272-4FBE-D0CE-B25C-0A0AA33B9D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F4D1065-AA9A-EEF8-B408-714E7ADA2E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9985316-5A5C-5D8D-CB32-5852FAB10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AD62F-55A6-4723-8B15-1281DCE1BF76}" type="datetimeFigureOut">
              <a:rPr lang="en-GB" smtClean="0"/>
              <a:t>24/10/2025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BEB45F3-E35C-0ED3-EAF6-E6147E036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6BCD163-11FA-6A53-3565-A4D0BC28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4FBA1-A8F4-494E-9F4A-7C2D1182561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1717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263DCE-8155-71B7-EEC5-8BD97028D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A8FB28C-9B80-07FA-4295-F731F3B33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AD62F-55A6-4723-8B15-1281DCE1BF76}" type="datetimeFigureOut">
              <a:rPr lang="en-GB" smtClean="0"/>
              <a:t>24/10/2025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3418D82-780A-AFD9-D7C5-527C75C9E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913D1FA-4CBF-C447-3255-F257D7E6C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4FBA1-A8F4-494E-9F4A-7C2D1182561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7788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C8C387B-8AB1-1F7B-0D24-C501C5D9A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AD62F-55A6-4723-8B15-1281DCE1BF76}" type="datetimeFigureOut">
              <a:rPr lang="en-GB" smtClean="0"/>
              <a:t>24/10/2025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379E8EA-C999-2935-94D3-6AB1803ED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605632C-0DA9-94D3-9B40-FD5E6ED68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4FBA1-A8F4-494E-9F4A-7C2D1182561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4503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4633DC-EF5F-A560-D8D6-B6A410BD8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8E38A73-9848-476E-B485-4763A1DD3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C390EA6-5585-9B58-7210-BCA6A721DC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0BEFE5E-188F-1E4A-3D8F-852B05633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AD62F-55A6-4723-8B15-1281DCE1BF76}" type="datetimeFigureOut">
              <a:rPr lang="en-GB" smtClean="0"/>
              <a:t>24/10/2025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7FD6DAD-F13B-2330-052E-6BA851031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B8D7B02-B9AE-0D13-B3A5-B649E01ED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4FBA1-A8F4-494E-9F4A-7C2D1182561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0089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163EC2-A34C-C6CE-EFFD-C3E54FAA9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FDA54B9-ED11-5DB8-8835-FCAE3C9F9B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211E8FD-24C4-5D47-DD40-1B8735CA71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E27F00-25A5-7CA7-6895-A2BF53CFC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AD62F-55A6-4723-8B15-1281DCE1BF76}" type="datetimeFigureOut">
              <a:rPr lang="en-GB" smtClean="0"/>
              <a:t>24/10/2025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2A0EE62-4F49-12CD-B3A6-7F69A4911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DF75B55-012C-0283-66E8-E6A3C6EF6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4FBA1-A8F4-494E-9F4A-7C2D1182561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9094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5862896-8E59-E696-514A-959C0B4C9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3BB467F-498E-3873-4C51-F86B843BB3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DB07B7-8165-5A5D-ABF9-6ACDE7752B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4AD62F-55A6-4723-8B15-1281DCE1BF76}" type="datetimeFigureOut">
              <a:rPr lang="en-GB" smtClean="0"/>
              <a:t>24/10/2025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D75519-A2E9-2F62-D1CB-3830662A1D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D61CBF7-559A-3A0E-AC72-7F0DB974F6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4FBA1-A8F4-494E-9F4A-7C2D1182561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5504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B365F-01C4-4037-8917-6B0654B73435}" type="datetimeFigureOut">
              <a:rPr lang="de-DE" smtClean="0"/>
              <a:t>24.10.2025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D9A30-6E10-447D-82ED-8E617E6260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99187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ission-21.org/land/afrika/nigeria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952202-759B-ABAB-CD31-B6ADD90D4E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35309"/>
            <a:ext cx="9144000" cy="1909763"/>
          </a:xfrm>
        </p:spPr>
        <p:txBody>
          <a:bodyPr/>
          <a:lstStyle/>
          <a:p>
            <a:r>
              <a:rPr lang="aa-ET" dirty="0"/>
              <a:t>Nigeria Situation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014EB73-6774-958A-E4D4-67E5521D45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aa-ET" sz="2800" dirty="0"/>
              <a:t>Mission </a:t>
            </a:r>
            <a:r>
              <a:rPr lang="aa-ET" sz="2800"/>
              <a:t>21 </a:t>
            </a:r>
            <a:r>
              <a:rPr lang="de-CH" sz="2800" dirty="0"/>
              <a:t>Kooperationsprogramm </a:t>
            </a:r>
            <a:r>
              <a:rPr lang="aa-ET" sz="2800"/>
              <a:t>Nigeria </a:t>
            </a:r>
            <a:endParaRPr lang="aa-ET" sz="2800" dirty="0"/>
          </a:p>
        </p:txBody>
      </p:sp>
    </p:spTree>
    <p:extLst>
      <p:ext uri="{BB962C8B-B14F-4D97-AF65-F5344CB8AC3E}">
        <p14:creationId xmlns:p14="http://schemas.microsoft.com/office/powerpoint/2010/main" val="3878768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390077-7F42-CBF2-5F36-54231CCCF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a-ET" sz="4000" dirty="0"/>
              <a:t>Mission </a:t>
            </a:r>
            <a:r>
              <a:rPr lang="aa-ET" sz="4000"/>
              <a:t>21 </a:t>
            </a:r>
            <a:r>
              <a:rPr lang="de-CH" sz="4000" dirty="0"/>
              <a:t>Kooperationsprogramm</a:t>
            </a:r>
            <a:r>
              <a:rPr lang="aa-ET" sz="4000"/>
              <a:t> </a:t>
            </a:r>
            <a:r>
              <a:rPr lang="aa-ET" sz="4000" dirty="0"/>
              <a:t>in Nigeria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D4B0723-B679-73AD-168F-1AF058B2DA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dirty="0"/>
              <a:t>Die Leitlinien im Herzen unserer Arbeit:</a:t>
            </a:r>
          </a:p>
          <a:p>
            <a:r>
              <a:rPr lang="de-CH" dirty="0"/>
              <a:t>Warum tun wir, was wir tun</a:t>
            </a:r>
            <a:r>
              <a:rPr lang="aa-ET"/>
              <a:t>?</a:t>
            </a:r>
            <a:endParaRPr lang="aa-ET" dirty="0"/>
          </a:p>
          <a:p>
            <a:r>
              <a:rPr lang="de-CH" dirty="0"/>
              <a:t>Welche Veränderungen wollen wir erreichen</a:t>
            </a:r>
            <a:r>
              <a:rPr lang="aa-ET"/>
              <a:t>?</a:t>
            </a:r>
            <a:endParaRPr lang="aa-ET" dirty="0"/>
          </a:p>
          <a:p>
            <a:r>
              <a:rPr lang="de-CH" dirty="0"/>
              <a:t>Welchen Unterschied wollen wir machen</a:t>
            </a:r>
            <a:r>
              <a:rPr lang="aa-ET"/>
              <a:t>?</a:t>
            </a:r>
            <a:endParaRPr lang="aa-ET" dirty="0"/>
          </a:p>
          <a:p>
            <a:endParaRPr lang="aa-ET" dirty="0"/>
          </a:p>
          <a:p>
            <a:pPr marL="0" indent="0">
              <a:buNone/>
            </a:pPr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419380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9427AF5F-9A0E-42B7-A252-FD64C9885F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544AAB-3FAA-38E4-81A1-22AB6FEF5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490" y="50335"/>
            <a:ext cx="10410670" cy="1306443"/>
          </a:xfrm>
        </p:spPr>
        <p:txBody>
          <a:bodyPr>
            <a:normAutofit/>
          </a:bodyPr>
          <a:lstStyle/>
          <a:p>
            <a:r>
              <a:rPr lang="de-CH" sz="4000" dirty="0"/>
              <a:t>Die Themenfelder in unserer Arbeit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28A7E91-8221-F3FC-19E3-446650329E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576" y="1121085"/>
            <a:ext cx="4796022" cy="4918075"/>
          </a:xfrm>
        </p:spPr>
        <p:txBody>
          <a:bodyPr>
            <a:noAutofit/>
          </a:bodyPr>
          <a:lstStyle/>
          <a:p>
            <a:r>
              <a:rPr lang="de-CH" sz="2400" dirty="0"/>
              <a:t>Friedensförderung</a:t>
            </a:r>
          </a:p>
          <a:p>
            <a:r>
              <a:rPr lang="de-CH" sz="2400" dirty="0"/>
              <a:t>Überwinden von sexueller und geschlechtsspezifischer Gewalt</a:t>
            </a:r>
          </a:p>
          <a:p>
            <a:r>
              <a:rPr lang="de-CH" sz="2400" dirty="0"/>
              <a:t>RUMP Projekt (wiederverwertbare Menstruationsbinden)</a:t>
            </a:r>
          </a:p>
          <a:p>
            <a:r>
              <a:rPr lang="de-CH" sz="2400" dirty="0"/>
              <a:t>Bildung (Fokus auf Frauen und Mädchen)</a:t>
            </a:r>
          </a:p>
          <a:p>
            <a:r>
              <a:rPr lang="de-CH" sz="2400" dirty="0"/>
              <a:t>Ernährungssicherheit und Einkommensförderung</a:t>
            </a:r>
          </a:p>
          <a:p>
            <a:r>
              <a:rPr lang="de-CH" sz="2400" dirty="0"/>
              <a:t>Humanitäre Hilfe</a:t>
            </a:r>
          </a:p>
          <a:p>
            <a:r>
              <a:rPr lang="de-CH" sz="2400" dirty="0"/>
              <a:t>Theologische Bildung (für soziale Transformation)</a:t>
            </a:r>
          </a:p>
          <a:p>
            <a:r>
              <a:rPr lang="de-CH" sz="2400" dirty="0"/>
              <a:t>Gute Regierungsführung und Menschenrechte</a:t>
            </a:r>
          </a:p>
        </p:txBody>
      </p: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xmlns="" id="{89078B30-E512-F4FD-B0E4-AB1686552B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511" b="-2"/>
          <a:stretch>
            <a:fillRect/>
          </a:stretch>
        </p:blipFill>
        <p:spPr>
          <a:xfrm>
            <a:off x="5612125" y="1825625"/>
            <a:ext cx="6170299" cy="422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57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D210CDE7-3406-35BC-35AA-FA7A71DF2181}"/>
              </a:ext>
            </a:extLst>
          </p:cNvPr>
          <p:cNvSpPr txBox="1"/>
          <p:nvPr/>
        </p:nvSpPr>
        <p:spPr>
          <a:xfrm>
            <a:off x="569626" y="584622"/>
            <a:ext cx="11517444" cy="60324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CH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Mission 21 Kooperationsprogramm Nigeria</a:t>
            </a:r>
          </a:p>
          <a:p>
            <a:endParaRPr lang="de-CH" sz="1400" dirty="0"/>
          </a:p>
          <a:p>
            <a:pPr>
              <a:spcAft>
                <a:spcPts val="1200"/>
              </a:spcAft>
            </a:pPr>
            <a:r>
              <a:rPr lang="de-CH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Aktuelle Projekte: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CH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Interreligiöse Friedensförderung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CH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Bildung für eine nachhaltige ökologische Entwicklung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CH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Bildung für gestärkte Frauen und Mädchen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CH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Empowerment für Frauen und Mädchen: Menstruationshygiene und Bildung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CH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Starke Zivilgesellschaft für nachhaltige Entwicklung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CH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Bildung für den sozialen Wandel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CH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Humanitäre Hilfe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CH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Programmentwicklung und Koordination</a:t>
            </a:r>
          </a:p>
          <a:p>
            <a:endParaRPr lang="de-CH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de-CH" sz="2800" dirty="0">
                <a:latin typeface="Calibri Light" panose="020F0302020204030204" pitchFamily="34" charset="0"/>
                <a:cs typeface="Calibri Light" panose="020F03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https://www.mission-21.org/land/afrika/nigeria/</a:t>
            </a:r>
            <a:endParaRPr lang="de-CH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694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509CE576-9E05-EBE1-4C29-2CB760F01617}"/>
              </a:ext>
            </a:extLst>
          </p:cNvPr>
          <p:cNvSpPr txBox="1"/>
          <p:nvPr/>
        </p:nvSpPr>
        <p:spPr>
          <a:xfrm>
            <a:off x="2540836" y="2594975"/>
            <a:ext cx="733768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CH" sz="44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Danke für Ihre Aufmerksamkeit</a:t>
            </a:r>
            <a:r>
              <a:rPr lang="aa-ET" sz="4400" i="1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CH" sz="44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und Ihre Unterstützung</a:t>
            </a:r>
            <a:endParaRPr lang="aa-ET" sz="44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795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100" y="-6485"/>
            <a:ext cx="8091532" cy="686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581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656BF025-93F8-DB60-AF9D-26DF52DE6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22429C9A-0DFD-8EB3-B2CB-1A953BF129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79" y="265409"/>
            <a:ext cx="4670097" cy="195684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r>
              <a:rPr lang="en-US" sz="5300" b="1" dirty="0"/>
              <a:t>Nigeria – </a:t>
            </a:r>
            <a:r>
              <a:rPr lang="en-US" sz="4400" b="1" dirty="0" err="1"/>
              <a:t>Hintergrund-informationen</a:t>
            </a:r>
            <a:r>
              <a:rPr lang="en-US" sz="4400" b="1" dirty="0"/>
              <a:t> 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xmlns="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6">
            <a:extLst>
              <a:ext uri="{FF2B5EF4-FFF2-40B4-BE49-F238E27FC236}">
                <a16:creationId xmlns:a16="http://schemas.microsoft.com/office/drawing/2014/main" xmlns="" id="{C7F40425-DE3D-0534-8C0D-B72205599F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2876437"/>
            <a:ext cx="4670096" cy="3944986"/>
          </a:xfr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285750" indent="-2286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CH" sz="9600" dirty="0"/>
              <a:t>Bevölkerung -  </a:t>
            </a:r>
            <a:r>
              <a:rPr lang="de-CH" sz="9600" b="1" dirty="0"/>
              <a:t>232,679,478 </a:t>
            </a:r>
            <a:endParaRPr lang="de-CH" sz="6400" b="1" dirty="0"/>
          </a:p>
          <a:p>
            <a:pPr marL="285750" indent="-2286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CH" sz="9600" dirty="0"/>
              <a:t>Über </a:t>
            </a:r>
            <a:r>
              <a:rPr lang="de-CH" sz="9600" b="1" dirty="0"/>
              <a:t>375</a:t>
            </a:r>
            <a:r>
              <a:rPr lang="de-CH" sz="9600" dirty="0"/>
              <a:t> ethnische Gruppen</a:t>
            </a:r>
            <a:endParaRPr lang="de-CH" sz="6400" dirty="0"/>
          </a:p>
          <a:p>
            <a:pPr marL="285750" indent="-2286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CH" sz="9600" dirty="0"/>
              <a:t>Über </a:t>
            </a:r>
            <a:r>
              <a:rPr lang="de-CH" sz="9600" b="1" dirty="0"/>
              <a:t>60%</a:t>
            </a:r>
            <a:r>
              <a:rPr lang="de-CH" sz="9600" dirty="0"/>
              <a:t> der Bevölkerung Junge unter </a:t>
            </a:r>
            <a:r>
              <a:rPr lang="de-CH" sz="9600" b="1" dirty="0"/>
              <a:t>35 </a:t>
            </a:r>
            <a:r>
              <a:rPr lang="de-CH" sz="9600" dirty="0"/>
              <a:t>Jahren</a:t>
            </a:r>
            <a:endParaRPr lang="de-CH" sz="7400" dirty="0"/>
          </a:p>
          <a:p>
            <a:pPr marL="285750" indent="-2286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CH" sz="9600" dirty="0"/>
              <a:t>Religionen: </a:t>
            </a:r>
            <a:r>
              <a:rPr lang="de-CH" sz="9600" b="1" dirty="0"/>
              <a:t>Christlich, Islamisch, Volksreligion</a:t>
            </a:r>
            <a:r>
              <a:rPr lang="de-CH" sz="9600" dirty="0"/>
              <a:t> (traditionelle afrikanische Religionen)</a:t>
            </a:r>
            <a:endParaRPr lang="de-CH" sz="6400" dirty="0"/>
          </a:p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de-CH" sz="9600" b="1" dirty="0"/>
              <a:t>Über 70% der Bevölkerung lebt von der Landwirtschaft</a:t>
            </a:r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sz="1700" b="1" dirty="0"/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sz="1700" b="1" dirty="0"/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sz="1700" b="1" dirty="0"/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2" name="Picture 1" descr="A person carrying a basket of corn&#10;&#10;Description automatically generated">
            <a:extLst>
              <a:ext uri="{FF2B5EF4-FFF2-40B4-BE49-F238E27FC236}">
                <a16:creationId xmlns:a16="http://schemas.microsoft.com/office/drawing/2014/main" xmlns="" id="{D25014D0-2F22-2027-E362-1CFBDD91F5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47" b="-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65649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xmlns="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A group of children standing in a dump&#10;&#10;Description automatically generated">
            <a:extLst>
              <a:ext uri="{FF2B5EF4-FFF2-40B4-BE49-F238E27FC236}">
                <a16:creationId xmlns:a16="http://schemas.microsoft.com/office/drawing/2014/main" xmlns="" id="{492614EC-3A3C-6C7A-89C3-DA29C3802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37"/>
          <a:stretch>
            <a:fillRect/>
          </a:stretch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Rectangle 2056">
            <a:extLst>
              <a:ext uri="{FF2B5EF4-FFF2-40B4-BE49-F238E27FC236}">
                <a16:creationId xmlns:a16="http://schemas.microsoft.com/office/drawing/2014/main" xmlns="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EE76A6-58AA-85CE-C399-60C35BD36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555" y="365125"/>
            <a:ext cx="4374291" cy="1899912"/>
          </a:xfrm>
        </p:spPr>
        <p:txBody>
          <a:bodyPr>
            <a:normAutofit/>
          </a:bodyPr>
          <a:lstStyle/>
          <a:p>
            <a:r>
              <a:rPr lang="de-CH" sz="4000" b="1" dirty="0"/>
              <a:t>Sozioökonomischer Kontext </a:t>
            </a:r>
            <a:endParaRPr lang="de-CH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6C37A78-17BF-C07F-91ED-674216550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344" y="2434201"/>
            <a:ext cx="3822189" cy="3742762"/>
          </a:xfrm>
        </p:spPr>
        <p:txBody>
          <a:bodyPr>
            <a:normAutofit/>
          </a:bodyPr>
          <a:lstStyle/>
          <a:p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Armut</a:t>
            </a:r>
          </a:p>
          <a:p>
            <a:pPr marL="0" indent="0">
              <a:buNone/>
            </a:pPr>
            <a:endParaRPr lang="aa-ET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552A267-35E7-2A51-BC6E-27505571514C}"/>
              </a:ext>
            </a:extLst>
          </p:cNvPr>
          <p:cNvSpPr txBox="1"/>
          <p:nvPr/>
        </p:nvSpPr>
        <p:spPr>
          <a:xfrm>
            <a:off x="6567054" y="6519446"/>
            <a:ext cx="4524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a-ET" sz="1600" dirty="0"/>
              <a:t>Photo: Building Blocks for Peace Foundation</a:t>
            </a:r>
          </a:p>
        </p:txBody>
      </p:sp>
    </p:spTree>
    <p:extLst>
      <p:ext uri="{BB962C8B-B14F-4D97-AF65-F5344CB8AC3E}">
        <p14:creationId xmlns:p14="http://schemas.microsoft.com/office/powerpoint/2010/main" val="947111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F8994ADA-F7C3-D2F9-410E-1A930B531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72" name="Rectangle 2071">
            <a:extLst>
              <a:ext uri="{FF2B5EF4-FFF2-40B4-BE49-F238E27FC236}">
                <a16:creationId xmlns:a16="http://schemas.microsoft.com/office/drawing/2014/main" xmlns="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E22051-8D59-4305-E17F-BF9AFB804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779" y="325369"/>
            <a:ext cx="6005384" cy="1994008"/>
          </a:xfrm>
        </p:spPr>
        <p:txBody>
          <a:bodyPr anchor="b">
            <a:normAutofit/>
          </a:bodyPr>
          <a:lstStyle/>
          <a:p>
            <a:r>
              <a:rPr lang="de-CH" sz="5400" b="1" dirty="0"/>
              <a:t>Sozioökonomischer Kontext </a:t>
            </a:r>
            <a:endParaRPr lang="de-CH" sz="5400" dirty="0"/>
          </a:p>
        </p:txBody>
      </p:sp>
      <p:sp>
        <p:nvSpPr>
          <p:cNvPr id="2071" name="sketchy line">
            <a:extLst>
              <a:ext uri="{FF2B5EF4-FFF2-40B4-BE49-F238E27FC236}">
                <a16:creationId xmlns:a16="http://schemas.microsoft.com/office/drawing/2014/main" xmlns="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A15680A-0799-D109-A1A6-F0CAC46E2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518" y="2872899"/>
            <a:ext cx="4243589" cy="3320668"/>
          </a:xfrm>
        </p:spPr>
        <p:txBody>
          <a:bodyPr>
            <a:normAutofit/>
          </a:bodyPr>
          <a:lstStyle/>
          <a:p>
            <a:r>
              <a:rPr lang="de-CH" sz="3200" dirty="0">
                <a:latin typeface="+mj-lt"/>
                <a:ea typeface="Verdana" panose="020B0604030504040204" pitchFamily="34" charset="0"/>
                <a:cs typeface="Times New Roman" pitchFamily="18" charset="0"/>
              </a:rPr>
              <a:t>Schlechte Infrastruktur</a:t>
            </a:r>
          </a:p>
          <a:p>
            <a:pPr marL="0" indent="0">
              <a:buNone/>
            </a:pPr>
            <a:endParaRPr lang="en-US" sz="2200" dirty="0">
              <a:latin typeface="Verdana" panose="020B0604030504040204" pitchFamily="34" charset="0"/>
              <a:ea typeface="Verdana" panose="020B0604030504040204" pitchFamily="34" charset="0"/>
              <a:cs typeface="Times New Roman" pitchFamily="18" charset="0"/>
            </a:endParaRPr>
          </a:p>
          <a:p>
            <a:pPr marL="0" indent="0">
              <a:buNone/>
            </a:pPr>
            <a:endParaRPr lang="aa-ET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B1BFA6A-868A-1BEE-55C7-12CFBB8CE8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666" r="-1" b="5559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372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CD234DBB-5FA9-B091-C963-8A341AFE0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0" name="Rectangle 4109">
            <a:extLst>
              <a:ext uri="{FF2B5EF4-FFF2-40B4-BE49-F238E27FC236}">
                <a16:creationId xmlns:a16="http://schemas.microsoft.com/office/drawing/2014/main" xmlns="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 descr="13.9 million Nigerian youth are unemployed - NBS - Nairametrics">
            <a:extLst>
              <a:ext uri="{FF2B5EF4-FFF2-40B4-BE49-F238E27FC236}">
                <a16:creationId xmlns:a16="http://schemas.microsoft.com/office/drawing/2014/main" xmlns="" id="{1365DF52-835D-C0B6-F552-9FF55CE8C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3" r="758" b="-1"/>
          <a:stretch>
            <a:fillRect/>
          </a:stretch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2" name="Rectangle 4111">
            <a:extLst>
              <a:ext uri="{FF2B5EF4-FFF2-40B4-BE49-F238E27FC236}">
                <a16:creationId xmlns:a16="http://schemas.microsoft.com/office/drawing/2014/main" xmlns="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D15FF7-629A-64C9-5790-3468EB46E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360" y="365125"/>
            <a:ext cx="4473502" cy="1899912"/>
          </a:xfrm>
        </p:spPr>
        <p:txBody>
          <a:bodyPr>
            <a:normAutofit/>
          </a:bodyPr>
          <a:lstStyle/>
          <a:p>
            <a:r>
              <a:rPr lang="de-CH" sz="4000" b="1" dirty="0"/>
              <a:t>Sozioökonomischer Kontext </a:t>
            </a:r>
            <a:endParaRPr lang="de-CH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8F7AACD-B0EA-44FD-2E0B-96E2ED269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330" y="2434201"/>
            <a:ext cx="3822189" cy="374276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Arbeitslosigkeit</a:t>
            </a:r>
          </a:p>
          <a:p>
            <a:pPr marL="0" indent="0">
              <a:buNone/>
            </a:pPr>
            <a:endParaRPr lang="de-CH" sz="2000" dirty="0">
              <a:latin typeface="Verdana" panose="020B0604030504040204" pitchFamily="34" charset="0"/>
              <a:ea typeface="Verdana" panose="020B0604030504040204" pitchFamily="34" charset="0"/>
              <a:cs typeface="Times New Roman" pitchFamily="18" charset="0"/>
            </a:endParaRPr>
          </a:p>
          <a:p>
            <a:pPr marL="0" indent="0">
              <a:buNone/>
            </a:pPr>
            <a:endParaRPr lang="de-CH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C162007-10AA-308A-F0E2-BA25255CCB77}"/>
              </a:ext>
            </a:extLst>
          </p:cNvPr>
          <p:cNvSpPr txBox="1"/>
          <p:nvPr/>
        </p:nvSpPr>
        <p:spPr>
          <a:xfrm>
            <a:off x="5311702" y="6172201"/>
            <a:ext cx="6878775" cy="685799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aa-ET" sz="1300" dirty="0">
                <a:solidFill>
                  <a:srgbClr val="FFFFFF"/>
                </a:solidFill>
              </a:rPr>
              <a:t>Photo:</a:t>
            </a:r>
            <a:r>
              <a:rPr lang="en-GB" sz="1300" dirty="0" err="1">
                <a:solidFill>
                  <a:srgbClr val="FFFFFF"/>
                </a:solidFill>
              </a:rPr>
              <a:t>Nairametrics</a:t>
            </a:r>
            <a:endParaRPr lang="aa-ET" sz="13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422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701B4D8A-C391-83B7-1D67-AE29C1A55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xmlns="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fe93d268-825a-46a3-a161-b5dccb9961b6">
            <a:extLst>
              <a:ext uri="{FF2B5EF4-FFF2-40B4-BE49-F238E27FC236}">
                <a16:creationId xmlns:a16="http://schemas.microsoft.com/office/drawing/2014/main" xmlns="" id="{A85CF69B-3B69-8B83-7CA2-744B9CEDD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r="-1" b="-1"/>
          <a:stretch>
            <a:fillRect/>
          </a:stretch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3" name="Rectangle 6152">
            <a:extLst>
              <a:ext uri="{FF2B5EF4-FFF2-40B4-BE49-F238E27FC236}">
                <a16:creationId xmlns:a16="http://schemas.microsoft.com/office/drawing/2014/main" xmlns="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9C56F6-671F-FBCA-56CB-9DD483A23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310" y="365125"/>
            <a:ext cx="4498297" cy="1899912"/>
          </a:xfrm>
        </p:spPr>
        <p:txBody>
          <a:bodyPr>
            <a:normAutofit/>
          </a:bodyPr>
          <a:lstStyle/>
          <a:p>
            <a:r>
              <a:rPr lang="de-CH" sz="4000" b="1" dirty="0"/>
              <a:t>Sozioökonomischer Kontext </a:t>
            </a:r>
            <a:endParaRPr lang="de-CH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17903F6-4B59-A041-3AA2-D7DCB169A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260" y="2434201"/>
            <a:ext cx="4198493" cy="374276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Konflikte und geringe Sicherheit</a:t>
            </a:r>
          </a:p>
          <a:p>
            <a:pPr marL="0" indent="0">
              <a:buNone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Times New Roman" pitchFamily="18" charset="0"/>
            </a:endParaRPr>
          </a:p>
          <a:p>
            <a:pPr marL="0" indent="0">
              <a:buNone/>
            </a:pPr>
            <a:endParaRPr lang="aa-ET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D3FCB87-9375-CA38-6310-683D86583A55}"/>
              </a:ext>
            </a:extLst>
          </p:cNvPr>
          <p:cNvSpPr txBox="1"/>
          <p:nvPr/>
        </p:nvSpPr>
        <p:spPr>
          <a:xfrm>
            <a:off x="5311702" y="6329363"/>
            <a:ext cx="6878775" cy="528637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aa-ET" sz="1300" dirty="0">
                <a:solidFill>
                  <a:srgbClr val="FFFFFF"/>
                </a:solidFill>
              </a:rPr>
              <a:t>Photo:</a:t>
            </a:r>
            <a:r>
              <a:rPr lang="en-GB" sz="1300" dirty="0">
                <a:solidFill>
                  <a:srgbClr val="FFFFFF"/>
                </a:solidFill>
              </a:rPr>
              <a:t>Human Rights Watch</a:t>
            </a:r>
            <a:endParaRPr lang="aa-ET" sz="13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12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9C04C0B1-50A0-7BA9-ED9F-7CF1A1D488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9" name="Rectangle 8198">
            <a:extLst>
              <a:ext uri="{FF2B5EF4-FFF2-40B4-BE49-F238E27FC236}">
                <a16:creationId xmlns:a16="http://schemas.microsoft.com/office/drawing/2014/main" xmlns="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climate change">
            <a:extLst>
              <a:ext uri="{FF2B5EF4-FFF2-40B4-BE49-F238E27FC236}">
                <a16:creationId xmlns:a16="http://schemas.microsoft.com/office/drawing/2014/main" xmlns="" id="{99771A48-8A70-789F-F1FF-84EDEB5F9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2" b="1"/>
          <a:stretch>
            <a:fillRect/>
          </a:stretch>
        </p:blipFill>
        <p:spPr bwMode="auto">
          <a:xfrm>
            <a:off x="2519309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1" name="Rectangle 8200">
            <a:extLst>
              <a:ext uri="{FF2B5EF4-FFF2-40B4-BE49-F238E27FC236}">
                <a16:creationId xmlns:a16="http://schemas.microsoft.com/office/drawing/2014/main" xmlns="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A51520-F13C-87F7-7E74-036E228FD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429" y="365125"/>
            <a:ext cx="4333403" cy="1899912"/>
          </a:xfrm>
        </p:spPr>
        <p:txBody>
          <a:bodyPr>
            <a:normAutofit/>
          </a:bodyPr>
          <a:lstStyle/>
          <a:p>
            <a:r>
              <a:rPr lang="de-CH" sz="4000" b="1" dirty="0"/>
              <a:t>Sozioökonomischer Kontext </a:t>
            </a:r>
            <a:endParaRPr lang="de-CH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D528BF-4CA0-DC96-F0B3-B0D48C9A7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429" y="2434201"/>
            <a:ext cx="3822189" cy="1238389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Klimawandel</a:t>
            </a:r>
          </a:p>
          <a:p>
            <a:pPr marL="0" indent="0">
              <a:buNone/>
            </a:pP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Times New Roman" pitchFamily="18" charset="0"/>
            </a:endParaRPr>
          </a:p>
          <a:p>
            <a:pPr marL="0" indent="0">
              <a:buNone/>
            </a:pPr>
            <a:endParaRPr lang="aa-ET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567321E-1E42-DB7C-DCF1-B4C431B18DE5}"/>
              </a:ext>
            </a:extLst>
          </p:cNvPr>
          <p:cNvSpPr txBox="1"/>
          <p:nvPr/>
        </p:nvSpPr>
        <p:spPr>
          <a:xfrm>
            <a:off x="5311702" y="6329363"/>
            <a:ext cx="6878775" cy="528637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aa-ET" sz="1300" dirty="0">
                <a:solidFill>
                  <a:srgbClr val="FFFFFF"/>
                </a:solidFill>
              </a:rPr>
              <a:t>Photo:</a:t>
            </a:r>
            <a:r>
              <a:rPr lang="en-GB" sz="1300" dirty="0">
                <a:solidFill>
                  <a:srgbClr val="FFFFFF"/>
                </a:solidFill>
              </a:rPr>
              <a:t>The Nation Online</a:t>
            </a:r>
            <a:endParaRPr lang="aa-ET" sz="1300" dirty="0">
              <a:solidFill>
                <a:srgbClr val="FFFFFF"/>
              </a:solidFill>
            </a:endParaRP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xmlns="" id="{14ED412B-5D01-8EE6-2361-DA8695028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841754"/>
            <a:ext cx="4594571" cy="2584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68DDAB2-4241-8956-F7AC-C11EFB3D676B}"/>
              </a:ext>
            </a:extLst>
          </p:cNvPr>
          <p:cNvSpPr txBox="1"/>
          <p:nvPr/>
        </p:nvSpPr>
        <p:spPr>
          <a:xfrm>
            <a:off x="342900" y="6426201"/>
            <a:ext cx="3371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a-ET" sz="1400" dirty="0"/>
              <a:t>Photo: WaterAid</a:t>
            </a:r>
          </a:p>
        </p:txBody>
      </p:sp>
    </p:spTree>
    <p:extLst>
      <p:ext uri="{BB962C8B-B14F-4D97-AF65-F5344CB8AC3E}">
        <p14:creationId xmlns:p14="http://schemas.microsoft.com/office/powerpoint/2010/main" val="1145152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790F8B5D-0775-3E7C-A5C4-76576BECD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50" name="Rectangle 10249">
            <a:extLst>
              <a:ext uri="{FF2B5EF4-FFF2-40B4-BE49-F238E27FC236}">
                <a16:creationId xmlns:a16="http://schemas.microsoft.com/office/drawing/2014/main" xmlns="" id="{2B97F24A-32CE-4C1C-A50D-3016B394DC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9" name="sketch line">
            <a:extLst>
              <a:ext uri="{FF2B5EF4-FFF2-40B4-BE49-F238E27FC236}">
                <a16:creationId xmlns:a16="http://schemas.microsoft.com/office/drawing/2014/main" xmlns="" id="{CD8B4F24-440B-49E9-B85D-733523DC06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C330FF-BEED-F4D2-EDD3-469F13A540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474"/>
            <a:ext cx="3545708" cy="3410712"/>
          </a:xfrm>
        </p:spPr>
        <p:txBody>
          <a:bodyPr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Migration</a:t>
            </a:r>
          </a:p>
          <a:p>
            <a:pPr>
              <a:buFont typeface="Wingdings" pitchFamily="2" charset="2"/>
              <a:buChar char="Ø"/>
            </a:pPr>
            <a:r>
              <a:rPr lang="de-CH" sz="2200" dirty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Vom Dorf in die Stadt</a:t>
            </a:r>
          </a:p>
          <a:p>
            <a:pPr>
              <a:buFont typeface="Wingdings" pitchFamily="2" charset="2"/>
              <a:buChar char="Ø"/>
            </a:pPr>
            <a:r>
              <a:rPr lang="de-CH" sz="22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Japa</a:t>
            </a:r>
            <a:r>
              <a:rPr lang="de-CH" sz="2200" dirty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 Syndrome</a:t>
            </a:r>
          </a:p>
          <a:p>
            <a:pPr marL="0" indent="0">
              <a:buNone/>
            </a:pPr>
            <a:endParaRPr lang="en-US" sz="2200" dirty="0">
              <a:latin typeface="Verdana" panose="020B0604030504040204" pitchFamily="34" charset="0"/>
              <a:ea typeface="Verdana" panose="020B0604030504040204" pitchFamily="34" charset="0"/>
              <a:cs typeface="Times New Roman" pitchFamily="18" charset="0"/>
            </a:endParaRPr>
          </a:p>
          <a:p>
            <a:pPr marL="0" indent="0">
              <a:buNone/>
            </a:pPr>
            <a:endParaRPr lang="aa-ET" sz="2200" dirty="0"/>
          </a:p>
        </p:txBody>
      </p:sp>
      <p:pic>
        <p:nvPicPr>
          <p:cNvPr id="10242" name="Picture 2" descr="Japa Syndrome">
            <a:extLst>
              <a:ext uri="{FF2B5EF4-FFF2-40B4-BE49-F238E27FC236}">
                <a16:creationId xmlns:a16="http://schemas.microsoft.com/office/drawing/2014/main" xmlns="" id="{712CAA7F-D0C3-F898-CD88-908AFC97B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76644" y="771525"/>
            <a:ext cx="8046927" cy="544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42E34F9-9E07-9EAB-D173-6E75B7FC88DB}"/>
              </a:ext>
            </a:extLst>
          </p:cNvPr>
          <p:cNvSpPr txBox="1"/>
          <p:nvPr/>
        </p:nvSpPr>
        <p:spPr>
          <a:xfrm>
            <a:off x="5311702" y="6329363"/>
            <a:ext cx="6878775" cy="528637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aa-ET" sz="1300" dirty="0">
                <a:solidFill>
                  <a:srgbClr val="FFFFFF"/>
                </a:solidFill>
              </a:rPr>
              <a:t>Photo:</a:t>
            </a:r>
            <a:r>
              <a:rPr lang="en-GB" sz="1300" dirty="0">
                <a:solidFill>
                  <a:srgbClr val="FFFFFF"/>
                </a:solidFill>
              </a:rPr>
              <a:t>Leadership Online</a:t>
            </a:r>
            <a:endParaRPr lang="aa-ET" sz="1300" dirty="0">
              <a:solidFill>
                <a:srgbClr val="FFFFFF"/>
              </a:solidFill>
            </a:endParaRPr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xmlns="" id="{0A3E3AD7-F26E-1D5F-B179-C348687AB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08" y="4462090"/>
            <a:ext cx="2113408" cy="211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480307C-E72E-36B1-2E6A-D1A0AB97DC3A}"/>
              </a:ext>
            </a:extLst>
          </p:cNvPr>
          <p:cNvSpPr txBox="1"/>
          <p:nvPr/>
        </p:nvSpPr>
        <p:spPr>
          <a:xfrm>
            <a:off x="899459" y="6593681"/>
            <a:ext cx="2259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a-ET" sz="1400" dirty="0"/>
              <a:t>Photo: Boye Papa Gee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088ECA-096E-E6F8-4483-FB90DB0CA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38" y="383767"/>
            <a:ext cx="4897364" cy="1575626"/>
          </a:xfrm>
        </p:spPr>
        <p:txBody>
          <a:bodyPr anchor="b">
            <a:normAutofit/>
          </a:bodyPr>
          <a:lstStyle/>
          <a:p>
            <a:r>
              <a:rPr lang="de-CH" sz="4000" b="1" dirty="0"/>
              <a:t>Sozioökonomischer Kontext </a:t>
            </a:r>
            <a:endParaRPr lang="de-CH" sz="4000" dirty="0"/>
          </a:p>
        </p:txBody>
      </p:sp>
    </p:spTree>
    <p:extLst>
      <p:ext uri="{BB962C8B-B14F-4D97-AF65-F5344CB8AC3E}">
        <p14:creationId xmlns:p14="http://schemas.microsoft.com/office/powerpoint/2010/main" val="28819011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fc66fff-dd95-4489-8d6e-69a7b23d845e" xsi:nil="true"/>
    <lcf76f155ced4ddcb4097134ff3c332f xmlns="1de3be34-8646-4404-a295-3683c3bb5586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13DB11E239FD44286F05F685055481A" ma:contentTypeVersion="16" ma:contentTypeDescription="Ein neues Dokument erstellen." ma:contentTypeScope="" ma:versionID="ea371345ff0ba7cc5440c7b40449745a">
  <xsd:schema xmlns:xsd="http://www.w3.org/2001/XMLSchema" xmlns:xs="http://www.w3.org/2001/XMLSchema" xmlns:p="http://schemas.microsoft.com/office/2006/metadata/properties" xmlns:ns2="1de3be34-8646-4404-a295-3683c3bb5586" xmlns:ns3="4fc66fff-dd95-4489-8d6e-69a7b23d845e" targetNamespace="http://schemas.microsoft.com/office/2006/metadata/properties" ma:root="true" ma:fieldsID="deda2740e64e8a41b2dfb839b49fc605" ns2:_="" ns3:_="">
    <xsd:import namespace="1de3be34-8646-4404-a295-3683c3bb5586"/>
    <xsd:import namespace="4fc66fff-dd95-4489-8d6e-69a7b23d845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e3be34-8646-4404-a295-3683c3bb55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Bildmarkierungen" ma:readOnly="false" ma:fieldId="{5cf76f15-5ced-4ddc-b409-7134ff3c332f}" ma:taxonomyMulti="true" ma:sspId="2f7a9d20-96d8-450f-b4c7-aca0e67335a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c66fff-dd95-4489-8d6e-69a7b23d845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c94ac6ff-61e2-4c82-9ca1-6610a4ff6478}" ma:internalName="TaxCatchAll" ma:showField="CatchAllData" ma:web="4fc66fff-dd95-4489-8d6e-69a7b23d845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9C40492-8E8E-4F22-9100-87C39B2066E8}">
  <ds:schemaRefs>
    <ds:schemaRef ds:uri="4fc66fff-dd95-4489-8d6e-69a7b23d845e"/>
    <ds:schemaRef ds:uri="http://purl.org/dc/elements/1.1/"/>
    <ds:schemaRef ds:uri="http://schemas.microsoft.com/office/2006/metadata/properties"/>
    <ds:schemaRef ds:uri="1de3be34-8646-4404-a295-3683c3bb5586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36F522B-3D73-42D1-86B0-D7E290D9F8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de3be34-8646-4404-a295-3683c3bb5586"/>
    <ds:schemaRef ds:uri="4fc66fff-dd95-4489-8d6e-69a7b23d845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F353B92-789A-48F0-8615-1EB26224593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235</Words>
  <Application>Microsoft Office PowerPoint</Application>
  <PresentationFormat>Breitbild</PresentationFormat>
  <Paragraphs>63</Paragraphs>
  <Slides>13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Verdana</vt:lpstr>
      <vt:lpstr>Wingdings</vt:lpstr>
      <vt:lpstr>Office Theme</vt:lpstr>
      <vt:lpstr>Office</vt:lpstr>
      <vt:lpstr>Nigeria Situation Update</vt:lpstr>
      <vt:lpstr>PowerPoint-Präsentation</vt:lpstr>
      <vt:lpstr>Nigeria – Hintergrund-informationen </vt:lpstr>
      <vt:lpstr>Sozioökonomischer Kontext </vt:lpstr>
      <vt:lpstr>Sozioökonomischer Kontext </vt:lpstr>
      <vt:lpstr>Sozioökonomischer Kontext </vt:lpstr>
      <vt:lpstr>Sozioökonomischer Kontext </vt:lpstr>
      <vt:lpstr>Sozioökonomischer Kontext </vt:lpstr>
      <vt:lpstr>Sozioökonomischer Kontext </vt:lpstr>
      <vt:lpstr>Mission 21 Kooperationsprogramm in Nigeria</vt:lpstr>
      <vt:lpstr>Die Themenfelder in unserer Arbeit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Nigeria Situation Update</dc:title>
  <dc:creator>Salihu Samuel Wamdeo</dc:creator>
  <cp:lastModifiedBy>Microsoft-Konto</cp:lastModifiedBy>
  <cp:revision>8</cp:revision>
  <dcterms:created xsi:type="dcterms:W3CDTF">2025-09-23T20:04:20Z</dcterms:created>
  <dcterms:modified xsi:type="dcterms:W3CDTF">2025-10-24T14:42:41Z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0x010100A13DB11E239FD44286F05F685055481A</vt:lpwstr>
  </property>
</Properties>
</file>