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976" autoAdjust="0"/>
  </p:normalViewPr>
  <p:slideViewPr>
    <p:cSldViewPr snapToGrid="0">
      <p:cViewPr varScale="1">
        <p:scale>
          <a:sx n="71" d="100"/>
          <a:sy n="71" d="100"/>
        </p:scale>
        <p:origin x="48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1F3DD-8176-443C-AEE7-F3155A6B30A9}" type="datetimeFigureOut">
              <a:rPr lang="en-GB" smtClean="0"/>
              <a:t>29/10/2021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1B8E5-F39C-42FF-9943-983D798EA4D2}" type="slidenum">
              <a:rPr lang="en-GB" smtClean="0"/>
              <a:t>‹Nr.›</a:t>
            </a:fld>
            <a:endParaRPr lang="en-GB"/>
          </a:p>
        </p:txBody>
      </p:sp>
    </p:spTree>
    <p:extLst>
      <p:ext uri="{BB962C8B-B14F-4D97-AF65-F5344CB8AC3E}">
        <p14:creationId xmlns:p14="http://schemas.microsoft.com/office/powerpoint/2010/main" val="201347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are three parts of the United Kingdom (UK), within the group of islands known as the British Isles. Scotland is also part of the United Kingdom. Although there is much that we share, we are also diverse, with different languages, cultures and governments.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a:t>
            </a:fld>
            <a:endParaRPr lang="en-GB"/>
          </a:p>
        </p:txBody>
      </p:sp>
    </p:spTree>
    <p:extLst>
      <p:ext uri="{BB962C8B-B14F-4D97-AF65-F5344CB8AC3E}">
        <p14:creationId xmlns:p14="http://schemas.microsoft.com/office/powerpoint/2010/main" val="274274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through seafaring, exploration, piracy, trade and colonisation, we were among the first in the world to industrialise, exploiting our own geological resources of coal, slate and tin and, later, those of the countries we colonised. We are increasingly aware of the role of the Empire in the slave trade that spanned the world and the effects of climate change resulting from these technological advances.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11</a:t>
            </a:fld>
            <a:endParaRPr lang="en-GB"/>
          </a:p>
        </p:txBody>
      </p:sp>
    </p:spTree>
    <p:extLst>
      <p:ext uri="{BB962C8B-B14F-4D97-AF65-F5344CB8AC3E}">
        <p14:creationId xmlns:p14="http://schemas.microsoft.com/office/powerpoint/2010/main" val="2995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a world where natural resources are scarce and the planet is warming, what is our role? Britain currently has climate targets, and has set 5 yearly carbon budgets until 2032 to try and meet these targets. The first carbon budget (2008-12) has been met and the UK is currently on track to outperform the second (2013-17) and third (2018-22) carbon budgets, but is not on track to meet the fourth, which covers the period 2023-27.</a:t>
            </a:r>
          </a:p>
          <a:p>
            <a:r>
              <a:rPr lang="en-GB" sz="1200" kern="1200" dirty="0" smtClean="0">
                <a:solidFill>
                  <a:schemeClr val="tx1"/>
                </a:solidFill>
                <a:effectLst/>
                <a:latin typeface="+mn-lt"/>
                <a:ea typeface="+mn-ea"/>
                <a:cs typeface="+mn-cs"/>
              </a:rPr>
              <a:t>As a country that industrialised early, there is an argument for limiting our emissions to a greater extent by using alternative sources of energy: solar and wave power, and wind farms. There have been weeks when no coal has been burned.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12</a:t>
            </a:fld>
            <a:endParaRPr lang="en-GB"/>
          </a:p>
        </p:txBody>
      </p:sp>
    </p:spTree>
    <p:extLst>
      <p:ext uri="{BB962C8B-B14F-4D97-AF65-F5344CB8AC3E}">
        <p14:creationId xmlns:p14="http://schemas.microsoft.com/office/powerpoint/2010/main" val="128642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2018 United Nations report described the levels of poverty in Britain as unacceptable, with 14 million people in the UK found to be living below the poverty line.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13</a:t>
            </a:fld>
            <a:endParaRPr lang="en-GB"/>
          </a:p>
        </p:txBody>
      </p:sp>
    </p:spTree>
    <p:extLst>
      <p:ext uri="{BB962C8B-B14F-4D97-AF65-F5344CB8AC3E}">
        <p14:creationId xmlns:p14="http://schemas.microsoft.com/office/powerpoint/2010/main" val="348174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2016 England, Wales, Scotland and Northern Ireland voted collectively for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to leave the European Union, In England and Wales, the vote to leave won by 52%; Scotland and Northern Ireland voted to remain in the European Union. The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plan was approved in 2019, and the government is in charge of its implementation.</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14</a:t>
            </a:fld>
            <a:endParaRPr lang="en-GB"/>
          </a:p>
        </p:txBody>
      </p:sp>
    </p:spTree>
    <p:extLst>
      <p:ext uri="{BB962C8B-B14F-4D97-AF65-F5344CB8AC3E}">
        <p14:creationId xmlns:p14="http://schemas.microsoft.com/office/powerpoint/2010/main" val="40820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have been influenced and shaped by an array of extraordinary talents, through science, music, theatre, poetry, literature, dance, festivals and other forms of art.</a:t>
            </a:r>
          </a:p>
          <a:p>
            <a:r>
              <a:rPr lang="en-GB" sz="1200" kern="1200" dirty="0" smtClean="0">
                <a:solidFill>
                  <a:schemeClr val="tx1"/>
                </a:solidFill>
                <a:effectLst/>
                <a:latin typeface="+mn-lt"/>
                <a:ea typeface="+mn-ea"/>
                <a:cs typeface="+mn-cs"/>
              </a:rPr>
              <a:t>Shakespeare, Jane Austen, Zadie Smith, Seamus Heaney, and Dylan Thomas are just a few of the writers whose works are read and studied across the globe.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15</a:t>
            </a:fld>
            <a:endParaRPr lang="en-GB"/>
          </a:p>
        </p:txBody>
      </p:sp>
    </p:spTree>
    <p:extLst>
      <p:ext uri="{BB962C8B-B14F-4D97-AF65-F5344CB8AC3E}">
        <p14:creationId xmlns:p14="http://schemas.microsoft.com/office/powerpoint/2010/main" val="201413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Music is a vital part of our culture, and across the nations it is expressed in different forms: through classical music, ballads, punk, rock, pop, grime, folk, Morris dancing and Welsh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male voice choirs, alongside traditional Celtic folk music.</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16</a:t>
            </a:fld>
            <a:endParaRPr lang="en-GB"/>
          </a:p>
        </p:txBody>
      </p:sp>
    </p:spTree>
    <p:extLst>
      <p:ext uri="{BB962C8B-B14F-4D97-AF65-F5344CB8AC3E}">
        <p14:creationId xmlns:p14="http://schemas.microsoft.com/office/powerpoint/2010/main" val="403790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slightly damp climate in England, Wales and Northern Ireland means that traditional food is often comforting and warming. Stew and dumplings, hot pies and sweet puddings have been enjoyed for hundreds of years. A nice cup of English Breakfast or Earl Grey tea is a typical hot drink, but coffee is also extremely popular.</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17</a:t>
            </a:fld>
            <a:endParaRPr lang="en-GB"/>
          </a:p>
        </p:txBody>
      </p:sp>
    </p:spTree>
    <p:extLst>
      <p:ext uri="{BB962C8B-B14F-4D97-AF65-F5344CB8AC3E}">
        <p14:creationId xmlns:p14="http://schemas.microsoft.com/office/powerpoint/2010/main" val="213360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Meals that are seen as a core part of the nation’s identity – such as fish and chips - have often been introduced by refugees and settlers from other countries.</a:t>
            </a:r>
          </a:p>
          <a:p>
            <a:r>
              <a:rPr lang="en-GB" sz="1200" kern="1200" dirty="0" smtClean="0">
                <a:solidFill>
                  <a:schemeClr val="tx1"/>
                </a:solidFill>
                <a:effectLst/>
                <a:latin typeface="+mn-lt"/>
                <a:ea typeface="+mn-ea"/>
                <a:cs typeface="+mn-cs"/>
              </a:rPr>
              <a:t>There are national dishes and special regional variations in each country, for example Welsh cakes and Northern Ireland champ. England can claim many local delicacies and foods which are now exported all around the world.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18</a:t>
            </a:fld>
            <a:endParaRPr lang="en-GB"/>
          </a:p>
        </p:txBody>
      </p:sp>
    </p:spTree>
    <p:extLst>
      <p:ext uri="{BB962C8B-B14F-4D97-AF65-F5344CB8AC3E}">
        <p14:creationId xmlns:p14="http://schemas.microsoft.com/office/powerpoint/2010/main" val="242288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Many people attempt to eat healthily in England, Wales and Northern Ireland but, as in many countries, it is easier to access convenience food and ‘junk’ food which is high in carbohydrates and sugar.</a:t>
            </a:r>
          </a:p>
          <a:p>
            <a:r>
              <a:rPr lang="en-GB" sz="1200" kern="1200" dirty="0" smtClean="0">
                <a:solidFill>
                  <a:schemeClr val="tx1"/>
                </a:solidFill>
                <a:effectLst/>
                <a:latin typeface="+mn-lt"/>
                <a:ea typeface="+mn-ea"/>
                <a:cs typeface="+mn-cs"/>
              </a:rPr>
              <a:t>And yet there is hope. Allotments (council-allotted pieces of land on which to grow fruit, vegetables and flowers) and community gardens are becoming very popular once more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19</a:t>
            </a:fld>
            <a:endParaRPr lang="en-GB"/>
          </a:p>
        </p:txBody>
      </p:sp>
    </p:spTree>
    <p:extLst>
      <p:ext uri="{BB962C8B-B14F-4D97-AF65-F5344CB8AC3E}">
        <p14:creationId xmlns:p14="http://schemas.microsoft.com/office/powerpoint/2010/main" val="3783083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are steeped in history. Many of our cities have beautiful ancient buildings, dating back to medieval times, including cathedrals and churches built by our Christian ancestors. Today our modern churches may seem much less beautiful but are often more practical.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20</a:t>
            </a:fld>
            <a:endParaRPr lang="en-GB"/>
          </a:p>
        </p:txBody>
      </p:sp>
    </p:spTree>
    <p:extLst>
      <p:ext uri="{BB962C8B-B14F-4D97-AF65-F5344CB8AC3E}">
        <p14:creationId xmlns:p14="http://schemas.microsoft.com/office/powerpoint/2010/main" val="39381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Wales is rural in character, straddled by mountains and bounded by a rugged coastline. Its large coalfields to the South provided a key export from cities such as Newport, Swansea and Cardiff.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a:t>
            </a:fld>
            <a:endParaRPr lang="en-GB"/>
          </a:p>
        </p:txBody>
      </p:sp>
    </p:spTree>
    <p:extLst>
      <p:ext uri="{BB962C8B-B14F-4D97-AF65-F5344CB8AC3E}">
        <p14:creationId xmlns:p14="http://schemas.microsoft.com/office/powerpoint/2010/main" val="118243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rich cultures in multi-ethnic communities such as Birmingham, Leicester, and, in London, the East End and Southall. Bevis Marks synagogue in the East End dates back to 1701; Woking, in Surrey, is the home of England’s first mosque, built in 1889 by a Hungarian immigrant; Neasden’s Hindu Temple occupies a huge site in North West London. There is a building in London’s Brick Lane that has been a Methodist chapel, a Huguenot church and a synagogue, and is now a mosque.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21</a:t>
            </a:fld>
            <a:endParaRPr lang="en-GB"/>
          </a:p>
        </p:txBody>
      </p:sp>
    </p:spTree>
    <p:extLst>
      <p:ext uri="{BB962C8B-B14F-4D97-AF65-F5344CB8AC3E}">
        <p14:creationId xmlns:p14="http://schemas.microsoft.com/office/powerpoint/2010/main" val="342997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There have also been huge shifts in terms of religious observance. Like much of Western Europe, the general picture in terms of church attendance in England, Wales and Northern Ireland is one of decline, particularly in the mainstream denominations. Yet despite this, the church is often at the forefront of projects to help those in need, such as food banks, homeless shelters and work among refugees. The church, too, has been reinvigorated by recent immigration.</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Street pastors is an interdenominational church response to issues on our streets, started in Brixton by Les Isaac in 2003, inspired by an organisation he had seen in Jamaica, where individual churches joined together to take their presence and values on to the streets. It provides practical help to those engaging with the pubs and clubs of the night-time economy, and gives direction and advice to the homeless. Currently there are 270 Street Pastors groups nationally, seven internationally and the organisation has worked with over 12,000 volunteers.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22</a:t>
            </a:fld>
            <a:endParaRPr lang="en-GB"/>
          </a:p>
        </p:txBody>
      </p:sp>
    </p:spTree>
    <p:extLst>
      <p:ext uri="{BB962C8B-B14F-4D97-AF65-F5344CB8AC3E}">
        <p14:creationId xmlns:p14="http://schemas.microsoft.com/office/powerpoint/2010/main" val="4168510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Even though, we celebrated the progress women have made in our society, we still struggle to combat violence in our homes, improve the lives of those living in poverty and support those with disabilities, physical, mental and emotional.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23</a:t>
            </a:fld>
            <a:endParaRPr lang="en-GB"/>
          </a:p>
        </p:txBody>
      </p:sp>
    </p:spTree>
    <p:extLst>
      <p:ext uri="{BB962C8B-B14F-4D97-AF65-F5344CB8AC3E}">
        <p14:creationId xmlns:p14="http://schemas.microsoft.com/office/powerpoint/2010/main" val="534514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Although Oxford and Cambridge Universities did not allow women to graduate until 1920, women now make up more than half of those studying for first degrees. They are still in the minority only in science, technology, engineering and maths.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24</a:t>
            </a:fld>
            <a:endParaRPr lang="en-GB"/>
          </a:p>
        </p:txBody>
      </p:sp>
    </p:spTree>
    <p:extLst>
      <p:ext uri="{BB962C8B-B14F-4D97-AF65-F5344CB8AC3E}">
        <p14:creationId xmlns:p14="http://schemas.microsoft.com/office/powerpoint/2010/main" val="355969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Female participation in popular sports is gaining more respect and interest, resulting in better coverage on TV and the rest of the media. Women's football has seen a huge rise in popularity and the English women's cricket team members are past winners of the Women's Cricket World Cup.</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25</a:t>
            </a:fld>
            <a:endParaRPr lang="en-GB"/>
          </a:p>
        </p:txBody>
      </p:sp>
    </p:spTree>
    <p:extLst>
      <p:ext uri="{BB962C8B-B14F-4D97-AF65-F5344CB8AC3E}">
        <p14:creationId xmlns:p14="http://schemas.microsoft.com/office/powerpoint/2010/main" val="2158819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March of 2020, the World Health Organization declared that a viral disease named as COVID-19 had swept into at least 114 countries and killed more than 4,000 people. It was then declared a pandemic caused by a coronavirus. The outbreak reached the UK, and as most people the world over, the inhabitants of the UK lived in social isolation to slow the transmission of COVID-19.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26</a:t>
            </a:fld>
            <a:endParaRPr lang="en-GB"/>
          </a:p>
        </p:txBody>
      </p:sp>
    </p:spTree>
    <p:extLst>
      <p:ext uri="{BB962C8B-B14F-4D97-AF65-F5344CB8AC3E}">
        <p14:creationId xmlns:p14="http://schemas.microsoft.com/office/powerpoint/2010/main" val="398502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As a single World Day of Prayer organisation, the three voices of England, Wales and Northern Ireland, have come together to present this years’ service, recognising our differences but also our common ground.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27</a:t>
            </a:fld>
            <a:endParaRPr lang="en-GB"/>
          </a:p>
        </p:txBody>
      </p:sp>
    </p:spTree>
    <p:extLst>
      <p:ext uri="{BB962C8B-B14F-4D97-AF65-F5344CB8AC3E}">
        <p14:creationId xmlns:p14="http://schemas.microsoft.com/office/powerpoint/2010/main" val="357359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1928, at the International Missionary Conference in Jerusalem, Scotswoman Grace Forgan first learned of the World Day of Prayer and brought the news to the United Kingdom. The first service was held in 1930 in Scotland; followed by England in 1932, Wales in 1933 and Northern Ireland in 1943.</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28</a:t>
            </a:fld>
            <a:endParaRPr lang="en-GB"/>
          </a:p>
        </p:txBody>
      </p:sp>
    </p:spTree>
    <p:extLst>
      <p:ext uri="{BB962C8B-B14F-4D97-AF65-F5344CB8AC3E}">
        <p14:creationId xmlns:p14="http://schemas.microsoft.com/office/powerpoint/2010/main" val="1224005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During the period of the Second World War, women felt the urge to get together in prayer and fellowship. In 1967, after Vatican II, Catholic women began to take part in our service. In England, Wales and Northern Ireland there are now about 3,000 branches holding more than 4,000 services every year. In 2019, 275,000 copies of the order of service were printed.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29</a:t>
            </a:fld>
            <a:endParaRPr lang="en-GB"/>
          </a:p>
        </p:txBody>
      </p:sp>
    </p:spTree>
    <p:extLst>
      <p:ext uri="{BB962C8B-B14F-4D97-AF65-F5344CB8AC3E}">
        <p14:creationId xmlns:p14="http://schemas.microsoft.com/office/powerpoint/2010/main" val="1504913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Currently, WDP National Committee includes 18 different Christian denominations. We allocate over 40 grants to national and international charities.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30</a:t>
            </a:fld>
            <a:endParaRPr lang="en-GB"/>
          </a:p>
        </p:txBody>
      </p:sp>
    </p:spTree>
    <p:extLst>
      <p:ext uri="{BB962C8B-B14F-4D97-AF65-F5344CB8AC3E}">
        <p14:creationId xmlns:p14="http://schemas.microsoft.com/office/powerpoint/2010/main" val="6408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boasts Lough Neagh, one of the largest freshwater lakes in Western Europe, as well as the spectacular Giant's Causeway, a mass of interlocking basalt columns off the Antrim coast, caused by an ancient volcanic eruption.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4</a:t>
            </a:fld>
            <a:endParaRPr lang="en-GB"/>
          </a:p>
        </p:txBody>
      </p:sp>
    </p:spTree>
    <p:extLst>
      <p:ext uri="{BB962C8B-B14F-4D97-AF65-F5344CB8AC3E}">
        <p14:creationId xmlns:p14="http://schemas.microsoft.com/office/powerpoint/2010/main" val="3556961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Our office in Tunbridge Wells co-ordinates the distribution of service materials, including activities for children and youth and our website carries news of all we do. We also post on Twitter and Facebook.</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31</a:t>
            </a:fld>
            <a:endParaRPr lang="en-GB"/>
          </a:p>
        </p:txBody>
      </p:sp>
    </p:spTree>
    <p:extLst>
      <p:ext uri="{BB962C8B-B14F-4D97-AF65-F5344CB8AC3E}">
        <p14:creationId xmlns:p14="http://schemas.microsoft.com/office/powerpoint/2010/main" val="273097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response to what we saw as a need to involve younger participants, our WDP now organizes an annual Y Pray? event in May, when younger women are encouraged to join us for a weekend of prayer, fellowship and entertainment.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32</a:t>
            </a:fld>
            <a:endParaRPr lang="en-GB"/>
          </a:p>
        </p:txBody>
      </p:sp>
    </p:spTree>
    <p:extLst>
      <p:ext uri="{BB962C8B-B14F-4D97-AF65-F5344CB8AC3E}">
        <p14:creationId xmlns:p14="http://schemas.microsoft.com/office/powerpoint/2010/main" val="162992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Young people across England, Wales and Northern Ireland are hope-bringers and culture transformers. God is using them to shine light in hopeless places. What’s your #</a:t>
            </a:r>
            <a:r>
              <a:rPr lang="en-GB" sz="1200" kern="1200" dirty="0" err="1" smtClean="0">
                <a:solidFill>
                  <a:schemeClr val="tx1"/>
                </a:solidFill>
                <a:effectLst/>
                <a:latin typeface="+mn-lt"/>
                <a:ea typeface="+mn-ea"/>
                <a:cs typeface="+mn-cs"/>
              </a:rPr>
              <a:t>WDPhope</a:t>
            </a:r>
            <a:r>
              <a:rPr lang="en-GB" sz="1200" kern="1200" dirty="0" smtClean="0">
                <a:solidFill>
                  <a:schemeClr val="tx1"/>
                </a:solidFill>
                <a:effectLst/>
                <a:latin typeface="+mn-lt"/>
                <a:ea typeface="+mn-ea"/>
                <a:cs typeface="+mn-cs"/>
              </a:rPr>
              <a: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33</a:t>
            </a:fld>
            <a:endParaRPr lang="en-GB"/>
          </a:p>
        </p:txBody>
      </p:sp>
    </p:spTree>
    <p:extLst>
      <p:ext uri="{BB962C8B-B14F-4D97-AF65-F5344CB8AC3E}">
        <p14:creationId xmlns:p14="http://schemas.microsoft.com/office/powerpoint/2010/main" val="249811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writing process of the worship service materials started on November 2018, with the workshop led by WDPIC. Then the working groups were formed and started the collaborative writing of the materials coordinated by EWNI WDP Committee.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34</a:t>
            </a:fld>
            <a:endParaRPr lang="en-GB"/>
          </a:p>
        </p:txBody>
      </p:sp>
    </p:spTree>
    <p:extLst>
      <p:ext uri="{BB962C8B-B14F-4D97-AF65-F5344CB8AC3E}">
        <p14:creationId xmlns:p14="http://schemas.microsoft.com/office/powerpoint/2010/main" val="2032316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up in Norfolk, Angie Fox learned to knit and sew from her mother but has continued learning new needlework and other craft skills throughout her life. </a:t>
            </a:r>
          </a:p>
          <a:p>
            <a:r>
              <a:rPr lang="en-GB" sz="1200" kern="1200" dirty="0" smtClean="0">
                <a:solidFill>
                  <a:schemeClr val="tx1"/>
                </a:solidFill>
                <a:effectLst/>
                <a:latin typeface="+mn-lt"/>
                <a:ea typeface="+mn-ea"/>
                <a:cs typeface="+mn-cs"/>
              </a:rPr>
              <a:t>“I am thrilled to be chosen to represent, in art, the prayers of the women of my country. I have so many memories of organising and participating in WDP services at home and abroad and I love the feeling of togetherness, knowing that, all over the world, the same prayers are being offered in many languages, and cultures, churches and meeting places.”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35</a:t>
            </a:fld>
            <a:endParaRPr lang="en-GB"/>
          </a:p>
        </p:txBody>
      </p:sp>
    </p:spTree>
    <p:extLst>
      <p:ext uri="{BB962C8B-B14F-4D97-AF65-F5344CB8AC3E}">
        <p14:creationId xmlns:p14="http://schemas.microsoft.com/office/powerpoint/2010/main" val="1080804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Following the theme given, she used several images to depict the key words as follows: </a:t>
            </a:r>
          </a:p>
          <a:p>
            <a:r>
              <a:rPr lang="en-GB" sz="1200" kern="1200" dirty="0" smtClean="0">
                <a:solidFill>
                  <a:schemeClr val="tx1"/>
                </a:solidFill>
                <a:effectLst/>
                <a:latin typeface="+mn-lt"/>
                <a:ea typeface="+mn-ea"/>
                <a:cs typeface="+mn-cs"/>
              </a:rPr>
              <a:t>Freedom: an open door to a pathway across an endless open vista; </a:t>
            </a:r>
          </a:p>
          <a:p>
            <a:r>
              <a:rPr lang="en-GB" sz="1200" kern="1200" dirty="0" smtClean="0">
                <a:solidFill>
                  <a:schemeClr val="tx1"/>
                </a:solidFill>
                <a:effectLst/>
                <a:latin typeface="+mn-lt"/>
                <a:ea typeface="+mn-ea"/>
                <a:cs typeface="+mn-cs"/>
              </a:rPr>
              <a:t>Justice: broken chains; </a:t>
            </a:r>
          </a:p>
          <a:p>
            <a:r>
              <a:rPr lang="en-GB" sz="1200" kern="1200" dirty="0" smtClean="0">
                <a:solidFill>
                  <a:schemeClr val="tx1"/>
                </a:solidFill>
                <a:effectLst/>
                <a:latin typeface="+mn-lt"/>
                <a:ea typeface="+mn-ea"/>
                <a:cs typeface="+mn-cs"/>
              </a:rPr>
              <a:t>God’s Peace and Forgiveness: the dove of peace and a peace lily breaking through the pavement; </a:t>
            </a:r>
          </a:p>
          <a:p>
            <a:r>
              <a:rPr lang="en-GB" sz="1200" kern="1200" dirty="0" smtClean="0">
                <a:solidFill>
                  <a:schemeClr val="tx1"/>
                </a:solidFill>
                <a:effectLst/>
                <a:latin typeface="+mn-lt"/>
                <a:ea typeface="+mn-ea"/>
                <a:cs typeface="+mn-cs"/>
              </a:rPr>
              <a:t>Over all, a rainbow which has come to represent all these things from the story of Noah through to the modern day. It is a symbol of the overreaching love of God.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36</a:t>
            </a:fld>
            <a:endParaRPr lang="en-GB"/>
          </a:p>
        </p:txBody>
      </p:sp>
    </p:spTree>
    <p:extLst>
      <p:ext uri="{BB962C8B-B14F-4D97-AF65-F5344CB8AC3E}">
        <p14:creationId xmlns:p14="http://schemas.microsoft.com/office/powerpoint/2010/main" val="44393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has less dramatic landscapes but includes a spectacular coastline, especially in the West Country, while the north has lakes, mountains and large areas of moorland and forest. England has the highest level of urban development.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5</a:t>
            </a:fld>
            <a:endParaRPr lang="en-GB"/>
          </a:p>
        </p:txBody>
      </p:sp>
    </p:spTree>
    <p:extLst>
      <p:ext uri="{BB962C8B-B14F-4D97-AF65-F5344CB8AC3E}">
        <p14:creationId xmlns:p14="http://schemas.microsoft.com/office/powerpoint/2010/main" val="6082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a population of approximately 70 million people. Belfast, the capital of Northern Ireland, and Cardiff, the capital of Wales, each has a population of more than half a million.</a:t>
            </a:r>
          </a:p>
          <a:p>
            <a:r>
              <a:rPr lang="en-GB" sz="1200" kern="1200" dirty="0" smtClean="0">
                <a:solidFill>
                  <a:schemeClr val="tx1"/>
                </a:solidFill>
                <a:effectLst/>
                <a:latin typeface="+mn-lt"/>
                <a:ea typeface="+mn-ea"/>
                <a:cs typeface="+mn-cs"/>
              </a:rPr>
              <a:t>In recent times, London has attracted a huge, diverse population of about nine million to work in its financial and service sectors.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6</a:t>
            </a:fld>
            <a:endParaRPr lang="en-GB"/>
          </a:p>
        </p:txBody>
      </p:sp>
    </p:spTree>
    <p:extLst>
      <p:ext uri="{BB962C8B-B14F-4D97-AF65-F5344CB8AC3E}">
        <p14:creationId xmlns:p14="http://schemas.microsoft.com/office/powerpoint/2010/main" val="330747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population of England, Wales and Northern Ireland has been enriched over the centuries by waves of migration.</a:t>
            </a:r>
          </a:p>
          <a:p>
            <a:r>
              <a:rPr lang="en-GB" sz="1200" kern="1200" dirty="0" smtClean="0">
                <a:solidFill>
                  <a:schemeClr val="tx1"/>
                </a:solidFill>
                <a:effectLst/>
                <a:latin typeface="+mn-lt"/>
                <a:ea typeface="+mn-ea"/>
                <a:cs typeface="+mn-cs"/>
              </a:rPr>
              <a:t>Immediately after the Second World War, there was a wave of immigration mainly from the Republic of Ireland and Jamaica. This was followed by a larger wave, mostly from other Commonwealth countries, especially Pakistan and India. However, in the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more immigrants have come from Europe.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7</a:t>
            </a:fld>
            <a:endParaRPr lang="en-GB"/>
          </a:p>
        </p:txBody>
      </p:sp>
    </p:spTree>
    <p:extLst>
      <p:ext uri="{BB962C8B-B14F-4D97-AF65-F5344CB8AC3E}">
        <p14:creationId xmlns:p14="http://schemas.microsoft.com/office/powerpoint/2010/main" val="329171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Diversity is now a way of life in our towns and cities. Whilst there are some wary of immigration, most of us who are second and third generation immigrants feel ourselves to be well-integrated and sometimes struggle when asked, 'Where do you come from?'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8</a:t>
            </a:fld>
            <a:endParaRPr lang="en-GB"/>
          </a:p>
        </p:txBody>
      </p:sp>
    </p:spTree>
    <p:extLst>
      <p:ext uri="{BB962C8B-B14F-4D97-AF65-F5344CB8AC3E}">
        <p14:creationId xmlns:p14="http://schemas.microsoft.com/office/powerpoint/2010/main" val="22841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relationship between the peoples of England, Wales and Northern Ireland has not always been straightforward or peaceful. In the 13</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Wales experienced oppression and conquest at the hands of King Edward I of England.</a:t>
            </a:r>
          </a:p>
          <a:p>
            <a:r>
              <a:rPr lang="en-GB" sz="1200" kern="1200" dirty="0" smtClean="0">
                <a:solidFill>
                  <a:schemeClr val="tx1"/>
                </a:solidFill>
                <a:effectLst/>
                <a:latin typeface="+mn-lt"/>
                <a:ea typeface="+mn-ea"/>
                <a:cs typeface="+mn-cs"/>
              </a:rPr>
              <a:t>The Welsh translation of the Bible by William Morgan (1588) and its use in non-conformist churches throughout the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and 20</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centuries played a significant part in perpetuating the language through difficult times. After years of campaigning, Welch was finally made an official language in 2011. </a:t>
            </a:r>
          </a:p>
          <a:p>
            <a:r>
              <a:rPr lang="en-GB" sz="1200" kern="1200" dirty="0" smtClean="0">
                <a:solidFill>
                  <a:schemeClr val="tx1"/>
                </a:solidFill>
                <a:effectLst/>
                <a:latin typeface="+mn-lt"/>
                <a:ea typeface="+mn-ea"/>
                <a:cs typeface="+mn-cs"/>
              </a:rPr>
              <a:t>Since 2007, Wales has had its own government with certain functions devolved to the capital Cardiff from the Westminster Parliament.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9</a:t>
            </a:fld>
            <a:endParaRPr lang="en-GB"/>
          </a:p>
        </p:txBody>
      </p:sp>
    </p:spTree>
    <p:extLst>
      <p:ext uri="{BB962C8B-B14F-4D97-AF65-F5344CB8AC3E}">
        <p14:creationId xmlns:p14="http://schemas.microsoft.com/office/powerpoint/2010/main" val="195159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was formed in 1920 after the Unionist majority in the province decided they wished to remain in the United Kingdom and not join a United Ireland. This led to periods of civil unrest when, in 1968, violence erupted. </a:t>
            </a:r>
          </a:p>
          <a:p>
            <a:r>
              <a:rPr lang="en-GB" sz="1200" kern="1200" dirty="0" smtClean="0">
                <a:solidFill>
                  <a:schemeClr val="tx1"/>
                </a:solidFill>
                <a:effectLst/>
                <a:latin typeface="+mn-lt"/>
                <a:ea typeface="+mn-ea"/>
                <a:cs typeface="+mn-cs"/>
              </a:rPr>
              <a:t>Influential in seeking ways to end the violence were Nobel prize-winners </a:t>
            </a:r>
            <a:r>
              <a:rPr lang="en-GB" sz="1200" kern="1200" dirty="0" err="1" smtClean="0">
                <a:solidFill>
                  <a:schemeClr val="tx1"/>
                </a:solidFill>
                <a:effectLst/>
                <a:latin typeface="+mn-lt"/>
                <a:ea typeface="+mn-ea"/>
                <a:cs typeface="+mn-cs"/>
              </a:rPr>
              <a:t>Mairead</a:t>
            </a:r>
            <a:r>
              <a:rPr lang="en-GB" sz="1200" kern="1200" dirty="0" smtClean="0">
                <a:solidFill>
                  <a:schemeClr val="tx1"/>
                </a:solidFill>
                <a:effectLst/>
                <a:latin typeface="+mn-lt"/>
                <a:ea typeface="+mn-ea"/>
                <a:cs typeface="+mn-cs"/>
              </a:rPr>
              <a:t> Corrigan Maguire and Betty Williams who founded the Community of Peace People. In 1998, the signing of the Good Friday Agreement signalled the end of most of the violence of The Troubles and, as a result, a power sharing Assembly was established.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10</a:t>
            </a:fld>
            <a:endParaRPr lang="en-GB"/>
          </a:p>
        </p:txBody>
      </p:sp>
    </p:spTree>
    <p:extLst>
      <p:ext uri="{BB962C8B-B14F-4D97-AF65-F5344CB8AC3E}">
        <p14:creationId xmlns:p14="http://schemas.microsoft.com/office/powerpoint/2010/main" val="254664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87F03D8-A8E7-40D4-A5D0-034188D8841E}" type="datetimeFigureOut">
              <a:rPr lang="en-GB" smtClean="0"/>
              <a:t>29/10/2021</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6073D8F-E1FD-4C8D-A6B1-2823D2DEB285}" type="slidenum">
              <a:rPr lang="en-GB" smtClean="0"/>
              <a:t>‹Nr.›</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093679"/>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093679"/>
            </a:solidFill>
            <a:ln w="0">
              <a:noFill/>
              <a:prstDash val="solid"/>
              <a:round/>
              <a:headEnd/>
              <a:tailEnd/>
            </a:ln>
          </p:spPr>
        </p:sp>
      </p:grpSp>
      <p:pic>
        <p:nvPicPr>
          <p:cNvPr id="10" name="Picture 2" descr="World Day Of Pray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384" y="5166020"/>
            <a:ext cx="1548922" cy="1489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orld Day Of Praye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1817"/>
          <a:stretch/>
        </p:blipFill>
        <p:spPr bwMode="auto">
          <a:xfrm>
            <a:off x="10439047" y="295903"/>
            <a:ext cx="1548922" cy="131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9921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224364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81945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247379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87F03D8-A8E7-40D4-A5D0-034188D8841E}" type="datetimeFigureOut">
              <a:rPr lang="en-GB" smtClean="0"/>
              <a:t>29/10/2021</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1"/>
          </a:solidFill>
          <a:ln w="0">
            <a:noFill/>
            <a:prstDash val="solid"/>
            <a:round/>
            <a:headEnd/>
            <a:tailEnd/>
          </a:ln>
        </p:spPr>
      </p:sp>
    </p:spTree>
    <p:extLst>
      <p:ext uri="{BB962C8B-B14F-4D97-AF65-F5344CB8AC3E}">
        <p14:creationId xmlns:p14="http://schemas.microsoft.com/office/powerpoint/2010/main" val="32785202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smtClean="0"/>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87F03D8-A8E7-40D4-A5D0-034188D8841E}"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7515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87F03D8-A8E7-40D4-A5D0-034188D8841E}" type="datetimeFigureOut">
              <a:rPr lang="en-GB" smtClean="0"/>
              <a:t>29/10/2021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155903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87F03D8-A8E7-40D4-A5D0-034188D8841E}" type="datetimeFigureOut">
              <a:rPr lang="en-GB" smtClean="0"/>
              <a:t>29/10/2021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359978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F03D8-A8E7-40D4-A5D0-034188D8841E}" type="datetimeFigureOut">
              <a:rPr lang="en-GB" smtClean="0"/>
              <a:t>29/10/2021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373819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29/10/2021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617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29/10/2021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74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87F03D8-A8E7-40D4-A5D0-034188D8841E}" type="datetimeFigureOut">
              <a:rPr lang="en-GB" smtClean="0"/>
              <a:t>29/10/2021</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6073D8F-E1FD-4C8D-A6B1-2823D2DEB285}" type="slidenum">
              <a:rPr lang="en-GB" smtClean="0"/>
              <a:t>‹Nr.›</a:t>
            </a:fld>
            <a:endParaRPr lang="en-GB"/>
          </a:p>
        </p:txBody>
      </p:sp>
      <p:sp>
        <p:nvSpPr>
          <p:cNvPr id="9" name="Rectangle 8" title="Side bar"/>
          <p:cNvSpPr/>
          <p:nvPr/>
        </p:nvSpPr>
        <p:spPr>
          <a:xfrm>
            <a:off x="478095"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2" descr="World Day Of Praye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6695" y="376"/>
            <a:ext cx="580181" cy="5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5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cid:80dd2cc9-13ff-466a-baab-c94e2dbe22db@EURP195.PROD.OUTLOOK.COM" TargetMode="External"/><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cid:51779370-82a2-43ce-961b-c702ed9033b7@EURP195.PROD.OUTLOOK.COM" TargetMode="External"/><Relationship Id="rId5" Type="http://schemas.openxmlformats.org/officeDocument/2006/relationships/image" Target="../media/image32.jpeg"/><Relationship Id="rId10" Type="http://schemas.openxmlformats.org/officeDocument/2006/relationships/image" Target="cid:2B837894-9D9A-4EAA-868A-0219D189C610@lan" TargetMode="External"/><Relationship Id="rId4" Type="http://schemas.openxmlformats.org/officeDocument/2006/relationships/image" Target="cid:892FA893-C107-437F-93EC-080E17983E67@lan" TargetMode="Externa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cid:8706f715-30ed-4d49-9934-ded99dcc32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cid:2526adb7-342f-4c38-b1fd-7bada9b3acab@EURP195.PROD.OUTLOO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ctrTitle"/>
          </p:nvPr>
        </p:nvSpPr>
        <p:spPr>
          <a:xfrm>
            <a:off x="971044" y="2548990"/>
            <a:ext cx="10333529" cy="1337689"/>
          </a:xfrm>
        </p:spPr>
        <p:txBody>
          <a:bodyPr/>
          <a:lstStyle/>
          <a:p>
            <a:r>
              <a:rPr lang="en-US" dirty="0" err="1" smtClean="0"/>
              <a:t>Weltgebetstag</a:t>
            </a:r>
            <a:r>
              <a:rPr lang="en-US" dirty="0" smtClean="0"/>
              <a:t> 2022</a:t>
            </a:r>
            <a:endParaRPr lang="en-GB" cap="none" dirty="0">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1"/>
          </p:nvPr>
        </p:nvSpPr>
        <p:spPr>
          <a:xfrm>
            <a:off x="1714501" y="4158580"/>
            <a:ext cx="8754034" cy="1086237"/>
          </a:xfrm>
        </p:spPr>
        <p:txBody>
          <a:bodyPr>
            <a:noAutofit/>
          </a:bodyPr>
          <a:lstStyle/>
          <a:p>
            <a:r>
              <a:rPr lang="de-CH" sz="2400" dirty="0">
                <a:latin typeface="Calibri" panose="020F0502020204030204" pitchFamily="34" charset="0"/>
                <a:cs typeface="Calibri" panose="020F0502020204030204" pitchFamily="34" charset="0"/>
              </a:rPr>
              <a:t>Verfasst von den Frauen des </a:t>
            </a:r>
            <a:r>
              <a:rPr lang="de-CH" sz="2400" dirty="0" smtClean="0">
                <a:latin typeface="Calibri" panose="020F0502020204030204" pitchFamily="34" charset="0"/>
                <a:cs typeface="Calibri" panose="020F0502020204030204" pitchFamily="34" charset="0"/>
              </a:rPr>
              <a:t>WGT </a:t>
            </a:r>
            <a:r>
              <a:rPr lang="de-CH" sz="2400" dirty="0">
                <a:latin typeface="Calibri" panose="020F0502020204030204" pitchFamily="34" charset="0"/>
                <a:cs typeface="Calibri" panose="020F0502020204030204" pitchFamily="34" charset="0"/>
              </a:rPr>
              <a:t>England, Wales und Nordirland</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de-CH" sz="2400" dirty="0" smtClean="0">
                <a:latin typeface="Calibri" panose="020F0502020204030204" pitchFamily="34" charset="0"/>
                <a:cs typeface="Calibri" panose="020F0502020204030204" pitchFamily="34" charset="0"/>
              </a:rPr>
              <a:t>«</a:t>
            </a:r>
            <a:r>
              <a:rPr lang="de-CH" sz="2400" dirty="0">
                <a:latin typeface="Calibri" panose="020F0502020204030204" pitchFamily="34" charset="0"/>
                <a:cs typeface="Calibri" panose="020F0502020204030204" pitchFamily="34" charset="0"/>
              </a:rPr>
              <a:t>Ich will euch Zukunft und Hoffnung </a:t>
            </a:r>
            <a:r>
              <a:rPr lang="de-CH" sz="2400" dirty="0" smtClean="0">
                <a:latin typeface="Calibri" panose="020F0502020204030204" pitchFamily="34" charset="0"/>
                <a:cs typeface="Calibri" panose="020F0502020204030204" pitchFamily="34" charset="0"/>
              </a:rPr>
              <a:t>geben» </a:t>
            </a:r>
            <a:r>
              <a:rPr lang="en-US" sz="2400" dirty="0" smtClean="0">
                <a:latin typeface="Calibri" panose="020F0502020204030204" pitchFamily="34" charset="0"/>
                <a:cs typeface="Calibri" panose="020F0502020204030204" pitchFamily="34" charset="0"/>
              </a:rPr>
              <a:t>Jeremiah 29,1-14</a:t>
            </a: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661" y="263276"/>
            <a:ext cx="2285714" cy="2285714"/>
          </a:xfrm>
          <a:prstGeom prst="rect">
            <a:avLst/>
          </a:prstGeom>
        </p:spPr>
      </p:pic>
      <p:sp>
        <p:nvSpPr>
          <p:cNvPr id="5" name="Textfeld 4"/>
          <p:cNvSpPr txBox="1"/>
          <p:nvPr/>
        </p:nvSpPr>
        <p:spPr>
          <a:xfrm>
            <a:off x="11181229" y="6420971"/>
            <a:ext cx="1102658" cy="307777"/>
          </a:xfrm>
          <a:prstGeom prst="rect">
            <a:avLst/>
          </a:prstGeom>
          <a:noFill/>
        </p:spPr>
        <p:txBody>
          <a:bodyPr wrap="square" rtlCol="0">
            <a:spAutoFit/>
          </a:bodyPr>
          <a:lstStyle/>
          <a:p>
            <a:r>
              <a:rPr lang="de-CH" sz="1400" dirty="0"/>
              <a:t>w</a:t>
            </a:r>
            <a:r>
              <a:rPr lang="de-CH" sz="1400" dirty="0" smtClean="0"/>
              <a:t>gt.ch</a:t>
            </a:r>
            <a:endParaRPr lang="de-CH" sz="1400" dirty="0"/>
          </a:p>
        </p:txBody>
      </p:sp>
    </p:spTree>
    <p:extLst>
      <p:ext uri="{BB962C8B-B14F-4D97-AF65-F5344CB8AC3E}">
        <p14:creationId xmlns:p14="http://schemas.microsoft.com/office/powerpoint/2010/main" val="305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C0A2F352-2120-4038-8CF8-8A57A7C85168" descr="C0A2F352-2120-4038-8CF8-8A57A7C85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515" y="1694718"/>
            <a:ext cx="3072553" cy="149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69902CAE-39DF-4779-BC5A-99DE9BF2AA7B" descr="69902CAE-39DF-4779-BC5A-99DE9BF2AA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39" y="288234"/>
            <a:ext cx="3864583"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9165600" y="3643781"/>
            <a:ext cx="2508995" cy="2677656"/>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Die </a:t>
            </a:r>
            <a:r>
              <a:rPr lang="de-CH" sz="2400" dirty="0" err="1">
                <a:latin typeface="Calibri" panose="020F0502020204030204" pitchFamily="34" charset="0"/>
                <a:cs typeface="Calibri" panose="020F0502020204030204" pitchFamily="34" charset="0"/>
              </a:rPr>
              <a:t>Corrymeela</a:t>
            </a:r>
            <a:r>
              <a:rPr lang="de-CH" sz="2400" dirty="0">
                <a:latin typeface="Calibri" panose="020F0502020204030204" pitchFamily="34" charset="0"/>
                <a:cs typeface="Calibri" panose="020F0502020204030204" pitchFamily="34" charset="0"/>
              </a:rPr>
              <a:t> </a:t>
            </a:r>
            <a:r>
              <a:rPr lang="de-CH" sz="2400" dirty="0" smtClean="0">
                <a:latin typeface="Calibri" panose="020F0502020204030204" pitchFamily="34" charset="0"/>
                <a:cs typeface="Calibri" panose="020F0502020204030204" pitchFamily="34" charset="0"/>
              </a:rPr>
              <a:t>Community</a:t>
            </a:r>
          </a:p>
          <a:p>
            <a:r>
              <a:rPr lang="de-CH" sz="2400" dirty="0" smtClean="0">
                <a:latin typeface="Calibri" panose="020F0502020204030204" pitchFamily="34" charset="0"/>
                <a:cs typeface="Calibri" panose="020F0502020204030204" pitchFamily="34" charset="0"/>
              </a:rPr>
              <a:t> </a:t>
            </a:r>
            <a:endParaRPr lang="de-CH" sz="2400" dirty="0">
              <a:latin typeface="Calibri" panose="020F0502020204030204" pitchFamily="34" charset="0"/>
              <a:cs typeface="Calibri" panose="020F0502020204030204" pitchFamily="34" charset="0"/>
            </a:endParaRPr>
          </a:p>
          <a:p>
            <a:r>
              <a:rPr lang="de-CH" sz="2400" dirty="0">
                <a:latin typeface="Calibri" panose="020F0502020204030204" pitchFamily="34" charset="0"/>
                <a:cs typeface="Calibri" panose="020F0502020204030204" pitchFamily="34" charset="0"/>
              </a:rPr>
              <a:t>Nordirlands älteste Friedens- und </a:t>
            </a:r>
            <a:r>
              <a:rPr lang="de-CH" sz="2400" dirty="0" smtClean="0">
                <a:latin typeface="Calibri" panose="020F0502020204030204" pitchFamily="34" charset="0"/>
                <a:cs typeface="Calibri" panose="020F0502020204030204" pitchFamily="34" charset="0"/>
              </a:rPr>
              <a:t>Versöhnungs-organisation</a:t>
            </a:r>
            <a:endParaRPr lang="en-GB" sz="2400" dirty="0">
              <a:latin typeface="Calibri" panose="020F0502020204030204" pitchFamily="34" charset="0"/>
              <a:cs typeface="Calibri" panose="020F0502020204030204" pitchFamily="34" charset="0"/>
            </a:endParaRPr>
          </a:p>
        </p:txBody>
      </p:sp>
      <p:pic>
        <p:nvPicPr>
          <p:cNvPr id="4101" name="38C93330-1074-4987-9489-A3765F8001B7" descr="89D09672-DB65-48B3-AD5D-3095736B5771@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39" y="3422931"/>
            <a:ext cx="3865293" cy="28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3D8FA8F1-E9D5-4143-8305-FA765B6E50F3" descr="3B4AA6F3-DF6C-4BB9-A7A7-6F1D6667D19F@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558" y="288235"/>
            <a:ext cx="3865621"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35528B51-9F88-4C1A-B1BA-0268AAA29E5C" descr="8BC007BC-24FE-4F8F-B224-0E4ED2F4FF26@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558" y="3422931"/>
            <a:ext cx="3865621"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7435479" y="6390566"/>
            <a:ext cx="126870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The </a:t>
            </a:r>
            <a:r>
              <a:rPr lang="en-GB" sz="600" dirty="0" err="1" smtClean="0">
                <a:latin typeface="Times New Roman" panose="02020603050405020304" pitchFamily="18" charset="0"/>
                <a:cs typeface="Times New Roman" panose="02020603050405020304" pitchFamily="18" charset="0"/>
              </a:rPr>
              <a:t>Corrymeela</a:t>
            </a:r>
            <a:r>
              <a:rPr lang="en-GB" sz="600" dirty="0" smtClean="0">
                <a:latin typeface="Times New Roman" panose="02020603050405020304" pitchFamily="18" charset="0"/>
                <a:cs typeface="Times New Roman" panose="02020603050405020304" pitchFamily="18" charset="0"/>
              </a:rPr>
              <a:t> Community</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82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00511"/>
          </a:xfrm>
        </p:spPr>
        <p:txBody>
          <a:bodyPr/>
          <a:lstStyle/>
          <a:p>
            <a:r>
              <a:rPr lang="de-CH" b="1" dirty="0">
                <a:latin typeface="Calibri" panose="020F0502020204030204" pitchFamily="34" charset="0"/>
                <a:cs typeface="Calibri" panose="020F0502020204030204" pitchFamily="34" charset="0"/>
              </a:rPr>
              <a:t>Unseren Platz in der Welt finden </a:t>
            </a:r>
            <a:endParaRPr lang="en-GB" dirty="0">
              <a:latin typeface="Calibri" panose="020F0502020204030204" pitchFamily="34" charset="0"/>
              <a:cs typeface="Calibri" panose="020F0502020204030204" pitchFamily="34" charset="0"/>
            </a:endParaRPr>
          </a:p>
        </p:txBody>
      </p:sp>
      <p:sp>
        <p:nvSpPr>
          <p:cNvPr id="5" name="TextovéPole 4"/>
          <p:cNvSpPr txBox="1"/>
          <p:nvPr/>
        </p:nvSpPr>
        <p:spPr>
          <a:xfrm>
            <a:off x="10468751" y="5302305"/>
            <a:ext cx="73055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613535" y="5302251"/>
            <a:ext cx="7108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Mary Thomas</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1720698"/>
            <a:ext cx="4842517" cy="3631888"/>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040" y="1720697"/>
            <a:ext cx="4842517" cy="3631888"/>
          </a:xfrm>
          <a:prstGeom prst="rect">
            <a:avLst/>
          </a:prstGeom>
        </p:spPr>
      </p:pic>
    </p:spTree>
    <p:extLst>
      <p:ext uri="{BB962C8B-B14F-4D97-AF65-F5344CB8AC3E}">
        <p14:creationId xmlns:p14="http://schemas.microsoft.com/office/powerpoint/2010/main" val="35424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9621823" y="6601278"/>
            <a:ext cx="71749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2050" name="5DD29E00-03F9-408A-8AC5-75F6CBA1BF54" descr="5DD29E00-03F9-408A-8AC5-75F6CBA1BF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549" y="0"/>
            <a:ext cx="8561772" cy="642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2209653" y="279948"/>
            <a:ext cx="2661752"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Sonnenkollektoren</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188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descr="cid:892FA893-C107-437F-93EC-080E17983E67@lan"/>
          <p:cNvPicPr/>
          <p:nvPr/>
        </p:nvPicPr>
        <p:blipFill rotWithShape="1">
          <a:blip r:embed="rId3" r:link="rId4">
            <a:extLst>
              <a:ext uri="{28A0092B-C50C-407E-A947-70E740481C1C}">
                <a14:useLocalDpi xmlns:a14="http://schemas.microsoft.com/office/drawing/2010/main" val="0"/>
              </a:ext>
            </a:extLst>
          </a:blip>
          <a:srcRect t="9366" b="13625"/>
          <a:stretch/>
        </p:blipFill>
        <p:spPr bwMode="auto">
          <a:xfrm>
            <a:off x="2985962" y="165233"/>
            <a:ext cx="3389178" cy="3500457"/>
          </a:xfrm>
          <a:prstGeom prst="rect">
            <a:avLst/>
          </a:prstGeom>
          <a:noFill/>
          <a:ln>
            <a:noFill/>
          </a:ln>
        </p:spPr>
      </p:pic>
      <p:sp>
        <p:nvSpPr>
          <p:cNvPr id="6" name="TextovéPole 5"/>
          <p:cNvSpPr txBox="1"/>
          <p:nvPr/>
        </p:nvSpPr>
        <p:spPr>
          <a:xfrm>
            <a:off x="236399" y="5577420"/>
            <a:ext cx="6300108" cy="1200329"/>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Kingston </a:t>
            </a:r>
            <a:r>
              <a:rPr lang="de-CH" sz="2400" dirty="0" err="1">
                <a:latin typeface="Calibri" panose="020F0502020204030204" pitchFamily="34" charset="0"/>
                <a:cs typeface="Calibri" panose="020F0502020204030204" pitchFamily="34" charset="0"/>
              </a:rPr>
              <a:t>Churches</a:t>
            </a:r>
            <a:r>
              <a:rPr lang="de-CH" sz="2400" dirty="0">
                <a:latin typeface="Calibri" panose="020F0502020204030204" pitchFamily="34" charset="0"/>
                <a:cs typeface="Calibri" panose="020F0502020204030204" pitchFamily="34" charset="0"/>
              </a:rPr>
              <a:t> Action on </a:t>
            </a:r>
            <a:r>
              <a:rPr lang="de-CH" sz="2400" dirty="0" err="1">
                <a:latin typeface="Calibri" panose="020F0502020204030204" pitchFamily="34" charset="0"/>
                <a:cs typeface="Calibri" panose="020F0502020204030204" pitchFamily="34" charset="0"/>
              </a:rPr>
              <a:t>Homelessness</a:t>
            </a:r>
            <a:r>
              <a:rPr lang="de-CH" sz="2400" dirty="0">
                <a:latin typeface="Calibri" panose="020F0502020204030204" pitchFamily="34" charset="0"/>
                <a:cs typeface="Calibri" panose="020F0502020204030204" pitchFamily="34" charset="0"/>
              </a:rPr>
              <a:t>' (Aktion der Kirchen gegen Obdachlosigkeit) </a:t>
            </a:r>
          </a:p>
          <a:p>
            <a:r>
              <a:rPr lang="de-CH" sz="2400" dirty="0">
                <a:latin typeface="Calibri" panose="020F0502020204030204" pitchFamily="34" charset="0"/>
                <a:cs typeface="Calibri" panose="020F0502020204030204" pitchFamily="34" charset="0"/>
              </a:rPr>
              <a:t>Wohnungsberatungsdienst</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5878143" y="3741074"/>
            <a:ext cx="4969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600358" y="165234"/>
            <a:ext cx="5591644" cy="830997"/>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Lebensmitteltafel</a:t>
            </a:r>
            <a:r>
              <a:rPr lang="en-US" sz="2400" dirty="0">
                <a:latin typeface="Calibri" panose="020F0502020204030204" pitchFamily="34" charset="0"/>
                <a:cs typeface="Calibri" panose="020F0502020204030204" pitchFamily="34" charset="0"/>
              </a:rPr>
              <a:t>: Churches Together in Brixton</a:t>
            </a:r>
            <a:endParaRPr lang="en-GB" sz="2400" dirty="0">
              <a:latin typeface="Calibri" panose="020F0502020204030204" pitchFamily="34" charset="0"/>
              <a:cs typeface="Calibri" panose="020F0502020204030204" pitchFamily="34" charset="0"/>
            </a:endParaRPr>
          </a:p>
        </p:txBody>
      </p:sp>
      <p:pic>
        <p:nvPicPr>
          <p:cNvPr id="11" name="Obrázek 10" descr="cid:51779370-82a2-43ce-961b-c702ed9033b7@EURP195.PROD.OUTLOOK.COM"/>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8852688" y="609751"/>
            <a:ext cx="2690060" cy="3751855"/>
          </a:xfrm>
          <a:prstGeom prst="rect">
            <a:avLst/>
          </a:prstGeom>
          <a:noFill/>
          <a:ln>
            <a:noFill/>
          </a:ln>
        </p:spPr>
      </p:pic>
      <p:pic>
        <p:nvPicPr>
          <p:cNvPr id="12" name="Obrázek 11" descr="cid:80dd2cc9-13ff-466a-baab-c94e2dbe22db@EURP195.PROD.OUTLOOK.COM"/>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6536507" y="2848396"/>
            <a:ext cx="3165843" cy="3710510"/>
          </a:xfrm>
          <a:prstGeom prst="rect">
            <a:avLst/>
          </a:prstGeom>
          <a:noFill/>
          <a:ln>
            <a:noFill/>
          </a:ln>
        </p:spPr>
      </p:pic>
      <p:sp>
        <p:nvSpPr>
          <p:cNvPr id="13" name="TextovéPole 12"/>
          <p:cNvSpPr txBox="1"/>
          <p:nvPr/>
        </p:nvSpPr>
        <p:spPr>
          <a:xfrm>
            <a:off x="10732420" y="4361606"/>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sp>
        <p:nvSpPr>
          <p:cNvPr id="15" name="TextovéPole 14"/>
          <p:cNvSpPr txBox="1"/>
          <p:nvPr/>
        </p:nvSpPr>
        <p:spPr>
          <a:xfrm flipH="1">
            <a:off x="3707171" y="5317370"/>
            <a:ext cx="50979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6" name="TextovéPole 15"/>
          <p:cNvSpPr txBox="1"/>
          <p:nvPr/>
        </p:nvSpPr>
        <p:spPr>
          <a:xfrm>
            <a:off x="8892022" y="6558906"/>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pic>
        <p:nvPicPr>
          <p:cNvPr id="2" name="Obrázek 1" descr="cid:2B837894-9D9A-4EAA-868A-0219D189C610@lan"/>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257938" y="2346198"/>
            <a:ext cx="3959031" cy="2971172"/>
          </a:xfrm>
          <a:prstGeom prst="rect">
            <a:avLst/>
          </a:prstGeom>
          <a:noFill/>
          <a:ln>
            <a:noFill/>
          </a:ln>
        </p:spPr>
      </p:pic>
    </p:spTree>
    <p:extLst>
      <p:ext uri="{BB962C8B-B14F-4D97-AF65-F5344CB8AC3E}">
        <p14:creationId xmlns:p14="http://schemas.microsoft.com/office/powerpoint/2010/main" val="1901687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130" y="0"/>
            <a:ext cx="9143999" cy="6858000"/>
          </a:xfrm>
          <a:prstGeom prst="rect">
            <a:avLst/>
          </a:prstGeom>
        </p:spPr>
      </p:pic>
      <p:sp>
        <p:nvSpPr>
          <p:cNvPr id="3" name="TextovéPole 2"/>
          <p:cNvSpPr txBox="1"/>
          <p:nvPr/>
        </p:nvSpPr>
        <p:spPr>
          <a:xfrm>
            <a:off x="6166130" y="377569"/>
            <a:ext cx="4183137" cy="47209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Houses of Parliament, London</a:t>
            </a:r>
            <a:endParaRPr lang="en-GB" sz="2400" dirty="0">
              <a:latin typeface="Calibri" panose="020F0502020204030204" pitchFamily="34" charset="0"/>
              <a:cs typeface="Calibri" panose="020F0502020204030204" pitchFamily="34" charset="0"/>
            </a:endParaRPr>
          </a:p>
        </p:txBody>
      </p:sp>
      <p:sp>
        <p:nvSpPr>
          <p:cNvPr id="4" name="TextovéPole 3"/>
          <p:cNvSpPr txBox="1"/>
          <p:nvPr/>
        </p:nvSpPr>
        <p:spPr>
          <a:xfrm>
            <a:off x="10041772" y="6673333"/>
            <a:ext cx="97958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71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75129" y="492623"/>
            <a:ext cx="10697671" cy="1679077"/>
          </a:xfrm>
        </p:spPr>
        <p:txBody>
          <a:bodyPr/>
          <a:lstStyle/>
          <a:p>
            <a:r>
              <a:rPr lang="de-CH" b="1" dirty="0">
                <a:latin typeface="Calibri" panose="020F0502020204030204" pitchFamily="34" charset="0"/>
                <a:cs typeface="Calibri" panose="020F0502020204030204" pitchFamily="34" charset="0"/>
              </a:rPr>
              <a:t>Kunst &amp; Kultur </a:t>
            </a:r>
            <a:endParaRPr lang="en-GB" dirty="0">
              <a:latin typeface="Calibri" panose="020F0502020204030204" pitchFamily="34" charset="0"/>
              <a:cs typeface="Calibri" panose="020F0502020204030204" pitchFamily="34" charset="0"/>
            </a:endParaRPr>
          </a:p>
        </p:txBody>
      </p:sp>
      <p:pic>
        <p:nvPicPr>
          <p:cNvPr id="2050" name="Picture 2" descr="3c5f259f-4ca1-4a18-814d-55982aa6d37f@EURP195"/>
          <p:cNvPicPr>
            <a:picLocks noChangeAspect="1" noChangeArrowheads="1"/>
          </p:cNvPicPr>
          <p:nvPr/>
        </p:nvPicPr>
        <p:blipFill rotWithShape="1">
          <a:blip r:embed="rId3">
            <a:extLst>
              <a:ext uri="{28A0092B-C50C-407E-A947-70E740481C1C}">
                <a14:useLocalDpi xmlns:a14="http://schemas.microsoft.com/office/drawing/2010/main" val="0"/>
              </a:ext>
            </a:extLst>
          </a:blip>
          <a:srcRect l="5275" r="2911" b="7910"/>
          <a:stretch/>
        </p:blipFill>
        <p:spPr bwMode="auto">
          <a:xfrm>
            <a:off x="3536727" y="1790443"/>
            <a:ext cx="3743282" cy="281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4e0da488-e8b1-44dc-b3ff-7a080e482226@EURP195"/>
          <p:cNvPicPr>
            <a:picLocks noChangeAspect="1" noChangeArrowheads="1"/>
          </p:cNvPicPr>
          <p:nvPr/>
        </p:nvPicPr>
        <p:blipFill rotWithShape="1">
          <a:blip r:embed="rId4">
            <a:extLst>
              <a:ext uri="{28A0092B-C50C-407E-A947-70E740481C1C}">
                <a14:useLocalDpi xmlns:a14="http://schemas.microsoft.com/office/drawing/2010/main" val="0"/>
              </a:ext>
            </a:extLst>
          </a:blip>
          <a:srcRect l="2401" t="8234" r="9343" b="9853"/>
          <a:stretch/>
        </p:blipFill>
        <p:spPr bwMode="auto">
          <a:xfrm>
            <a:off x="7883143" y="492623"/>
            <a:ext cx="3954647" cy="275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6609079" y="4616338"/>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1026" name="deb1075b-d66e-4b47-85b0-dfc46252535a"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32" b="9657"/>
          <a:stretch/>
        </p:blipFill>
        <p:spPr bwMode="auto">
          <a:xfrm>
            <a:off x="388419" y="1790443"/>
            <a:ext cx="2966850" cy="458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2783006" y="6323777"/>
            <a:ext cx="66780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Robert Jones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1467" y="3440118"/>
            <a:ext cx="4376323" cy="3282242"/>
          </a:xfrm>
          <a:prstGeom prst="rect">
            <a:avLst/>
          </a:prstGeom>
        </p:spPr>
      </p:pic>
      <p:sp>
        <p:nvSpPr>
          <p:cNvPr id="13" name="TextovéPole 12"/>
          <p:cNvSpPr txBox="1"/>
          <p:nvPr/>
        </p:nvSpPr>
        <p:spPr>
          <a:xfrm>
            <a:off x="11152106" y="3000645"/>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11152106" y="6662829"/>
            <a:ext cx="72197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16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descr="C:\Users\hallas\AppData\Local\Microsoft\Windows\INetCache\Content.Outlook\DDK6X8IK\WMD processsing at Winster Carnival.jpeg"/>
          <p:cNvPicPr/>
          <p:nvPr/>
        </p:nvPicPr>
        <p:blipFill>
          <a:blip r:embed="rId3">
            <a:extLst>
              <a:ext uri="{28A0092B-C50C-407E-A947-70E740481C1C}">
                <a14:useLocalDpi xmlns:a14="http://schemas.microsoft.com/office/drawing/2010/main" val="0"/>
              </a:ext>
            </a:extLst>
          </a:blip>
          <a:srcRect/>
          <a:stretch>
            <a:fillRect/>
          </a:stretch>
        </p:blipFill>
        <p:spPr bwMode="auto">
          <a:xfrm>
            <a:off x="267037" y="1942088"/>
            <a:ext cx="6302379" cy="4016613"/>
          </a:xfrm>
          <a:prstGeom prst="rect">
            <a:avLst/>
          </a:prstGeom>
          <a:noFill/>
          <a:ln>
            <a:noFill/>
          </a:ln>
        </p:spPr>
      </p:pic>
      <p:pic>
        <p:nvPicPr>
          <p:cNvPr id="1026" name="EC523088-B6CF-4C65-BD9B-3E1708513347" descr="05738CB0-6EC9-4A9C-8BFE-6F5BAD6BEA07@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309" y="190404"/>
            <a:ext cx="5207133" cy="390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6803309" y="4539944"/>
            <a:ext cx="3400826"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Morris-</a:t>
            </a:r>
            <a:r>
              <a:rPr lang="en-US" sz="2400" dirty="0" err="1">
                <a:latin typeface="Calibri" panose="020F0502020204030204" pitchFamily="34" charset="0"/>
                <a:cs typeface="Calibri" panose="020F0502020204030204" pitchFamily="34" charset="0"/>
              </a:rPr>
              <a:t>Tanz</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11466996" y="4095005"/>
            <a:ext cx="61441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 Pickford</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5804479" y="5908215"/>
            <a:ext cx="9988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N M Hoskin-Stone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713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388418" y="396510"/>
            <a:ext cx="4717656" cy="1775190"/>
          </a:xfrm>
        </p:spPr>
        <p:txBody>
          <a:bodyPr/>
          <a:lstStyle/>
          <a:p>
            <a:r>
              <a:rPr lang="de-CH" b="1" dirty="0">
                <a:latin typeface="Calibri" panose="020F0502020204030204" pitchFamily="34" charset="0"/>
                <a:cs typeface="Calibri" panose="020F0502020204030204" pitchFamily="34" charset="0"/>
              </a:rPr>
              <a:t>Essen &amp; Trinken </a:t>
            </a:r>
            <a:endParaRPr lang="en-GB" dirty="0">
              <a:latin typeface="Calibri" panose="020F0502020204030204" pitchFamily="34" charset="0"/>
              <a:cs typeface="Calibri" panose="020F0502020204030204" pitchFamily="34" charset="0"/>
            </a:endParaRPr>
          </a:p>
        </p:txBody>
      </p:sp>
      <p:sp>
        <p:nvSpPr>
          <p:cNvPr id="5" name="TextovéPole 4"/>
          <p:cNvSpPr txBox="1"/>
          <p:nvPr/>
        </p:nvSpPr>
        <p:spPr>
          <a:xfrm>
            <a:off x="10910052" y="5939376"/>
            <a:ext cx="80311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 name="Picture 2" descr="786d769f-14b8-4f85-b6da-ef3bec46b40b@EURP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239" y="475305"/>
            <a:ext cx="7286825" cy="546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876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5914129" y="5305056"/>
            <a:ext cx="5130123" cy="461665"/>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Fisch und Chips mit pürierten Erbsen</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444931" y="5305057"/>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Welsh cakes, </a:t>
            </a:r>
            <a:r>
              <a:rPr lang="en-US" sz="2400" dirty="0" err="1" smtClean="0">
                <a:latin typeface="Calibri" panose="020F0502020204030204" pitchFamily="34" charset="0"/>
                <a:cs typeface="Calibri" panose="020F0502020204030204" pitchFamily="34" charset="0"/>
              </a:rPr>
              <a:t>Waliser</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Kuchen</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5094030" y="5212724"/>
            <a:ext cx="74956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3701" t="13459" r="9354" b="11440"/>
          <a:stretch/>
        </p:blipFill>
        <p:spPr>
          <a:xfrm>
            <a:off x="444931" y="606903"/>
            <a:ext cx="5332187" cy="460582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4129" y="606903"/>
            <a:ext cx="6141095" cy="4605821"/>
          </a:xfrm>
          <a:prstGeom prst="rect">
            <a:avLst/>
          </a:prstGeom>
        </p:spPr>
      </p:pic>
      <p:sp>
        <p:nvSpPr>
          <p:cNvPr id="10" name="TextovéPole 9"/>
          <p:cNvSpPr txBox="1"/>
          <p:nvPr/>
        </p:nvSpPr>
        <p:spPr>
          <a:xfrm>
            <a:off x="11193665" y="5212724"/>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62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11002807" y="5310286"/>
            <a:ext cx="82618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529" y="153749"/>
            <a:ext cx="4653983" cy="620531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135" y="1066385"/>
            <a:ext cx="5658534" cy="4243901"/>
          </a:xfrm>
          <a:prstGeom prst="rect">
            <a:avLst/>
          </a:prstGeom>
        </p:spPr>
      </p:pic>
      <p:sp>
        <p:nvSpPr>
          <p:cNvPr id="9" name="TextovéPole 8"/>
          <p:cNvSpPr txBox="1"/>
          <p:nvPr/>
        </p:nvSpPr>
        <p:spPr>
          <a:xfrm>
            <a:off x="5037143" y="6359059"/>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050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2"/>
          <p:cNvSpPr>
            <a:spLocks noGrp="1"/>
          </p:cNvSpPr>
          <p:nvPr>
            <p:ph type="title"/>
          </p:nvPr>
        </p:nvSpPr>
        <p:spPr>
          <a:xfrm>
            <a:off x="861392" y="685800"/>
            <a:ext cx="5384768" cy="1485900"/>
          </a:xfrm>
        </p:spPr>
        <p:txBody>
          <a:bodyPr/>
          <a:lstStyle/>
          <a:p>
            <a:r>
              <a:rPr lang="en-US" dirty="0" err="1" smtClean="0">
                <a:latin typeface="Calibri" panose="020F0502020204030204" pitchFamily="34" charset="0"/>
                <a:cs typeface="Calibri" panose="020F0502020204030204" pitchFamily="34" charset="0"/>
              </a:rPr>
              <a:t>Orte</a:t>
            </a:r>
            <a:r>
              <a:rPr lang="en-US" dirty="0" smtClean="0">
                <a:latin typeface="Calibri" panose="020F0502020204030204" pitchFamily="34" charset="0"/>
                <a:cs typeface="Calibri" panose="020F0502020204030204" pitchFamily="34" charset="0"/>
              </a:rPr>
              <a:t> und </a:t>
            </a:r>
            <a:r>
              <a:rPr lang="en-US" dirty="0" err="1" smtClean="0">
                <a:latin typeface="Calibri" panose="020F0502020204030204" pitchFamily="34" charset="0"/>
                <a:cs typeface="Calibri" panose="020F0502020204030204" pitchFamily="34" charset="0"/>
              </a:rPr>
              <a:t>Räume</a:t>
            </a:r>
            <a:endParaRPr lang="en-GB" dirty="0">
              <a:latin typeface="Calibri" panose="020F0502020204030204" pitchFamily="34" charset="0"/>
              <a:cs typeface="Calibri" panose="020F0502020204030204" pitchFamily="34" charset="0"/>
            </a:endParaRPr>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5520" t="4957" r="4802" b="5420"/>
          <a:stretch/>
        </p:blipFill>
        <p:spPr>
          <a:xfrm>
            <a:off x="9225298" y="3021980"/>
            <a:ext cx="2575933" cy="2520176"/>
          </a:xfrm>
          <a:prstGeom prst="rect">
            <a:avLst/>
          </a:prstGeom>
        </p:spPr>
      </p:pic>
      <p:sp>
        <p:nvSpPr>
          <p:cNvPr id="5" name="TextovéPole 4"/>
          <p:cNvSpPr txBox="1"/>
          <p:nvPr/>
        </p:nvSpPr>
        <p:spPr>
          <a:xfrm>
            <a:off x="9225298" y="5542156"/>
            <a:ext cx="2812188" cy="1200329"/>
          </a:xfrm>
          <a:prstGeom prst="rect">
            <a:avLst/>
          </a:prstGeom>
          <a:noFill/>
        </p:spPr>
        <p:txBody>
          <a:bodyPr wrap="square" rtlCol="0">
            <a:spAutoFit/>
          </a:bodyPr>
          <a:lstStyle/>
          <a:p>
            <a:r>
              <a:rPr lang="de-CH" dirty="0">
                <a:latin typeface="Calibri" panose="020F0502020204030204" pitchFamily="34" charset="0"/>
                <a:cs typeface="Calibri" panose="020F0502020204030204" pitchFamily="34" charset="0"/>
              </a:rPr>
              <a:t>England - Rose</a:t>
            </a:r>
          </a:p>
          <a:p>
            <a:r>
              <a:rPr lang="de-CH" dirty="0">
                <a:latin typeface="Calibri" panose="020F0502020204030204" pitchFamily="34" charset="0"/>
                <a:cs typeface="Calibri" panose="020F0502020204030204" pitchFamily="34" charset="0"/>
              </a:rPr>
              <a:t>Wales - Lauch</a:t>
            </a:r>
          </a:p>
          <a:p>
            <a:r>
              <a:rPr lang="de-CH" dirty="0">
                <a:latin typeface="Calibri" panose="020F0502020204030204" pitchFamily="34" charset="0"/>
                <a:cs typeface="Calibri" panose="020F0502020204030204" pitchFamily="34" charset="0"/>
              </a:rPr>
              <a:t>Schottland - Distel</a:t>
            </a:r>
          </a:p>
          <a:p>
            <a:r>
              <a:rPr lang="de-CH" dirty="0">
                <a:latin typeface="Calibri" panose="020F0502020204030204" pitchFamily="34" charset="0"/>
                <a:cs typeface="Calibri" panose="020F0502020204030204" pitchFamily="34" charset="0"/>
              </a:rPr>
              <a:t>Irland - Klee</a:t>
            </a:r>
            <a:endParaRPr lang="en-GB" dirty="0">
              <a:latin typeface="Calibri" panose="020F0502020204030204" pitchFamily="34" charset="0"/>
              <a:cs typeface="Calibri" panose="020F0502020204030204" pitchFamily="34" charset="0"/>
            </a:endParaRPr>
          </a:p>
        </p:txBody>
      </p:sp>
      <p:pic>
        <p:nvPicPr>
          <p:cNvPr id="5122" name="Picture 2" descr="United Kingdom, England, Ireland Map, printable, royalty free, wales, scotland"/>
          <p:cNvPicPr>
            <a:picLocks noChangeAspect="1" noChangeArrowheads="1"/>
          </p:cNvPicPr>
          <p:nvPr/>
        </p:nvPicPr>
        <p:blipFill rotWithShape="1">
          <a:blip r:embed="rId4">
            <a:extLst>
              <a:ext uri="{28A0092B-C50C-407E-A947-70E740481C1C}">
                <a14:useLocalDpi xmlns:a14="http://schemas.microsoft.com/office/drawing/2010/main" val="0"/>
              </a:ext>
            </a:extLst>
          </a:blip>
          <a:srcRect l="8958" r="8715" b="12355"/>
          <a:stretch/>
        </p:blipFill>
        <p:spPr bwMode="auto">
          <a:xfrm>
            <a:off x="861391" y="1449671"/>
            <a:ext cx="4245868" cy="5165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192135" y="6259188"/>
            <a:ext cx="10872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Bruce Jones Design 2009</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11099321" y="5490400"/>
            <a:ext cx="8364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992" y="518716"/>
            <a:ext cx="2899230" cy="1449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468" y="5039854"/>
            <a:ext cx="2340000" cy="140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468" y="3130585"/>
            <a:ext cx="2340000" cy="138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ovéPole 13"/>
          <p:cNvSpPr txBox="1"/>
          <p:nvPr/>
        </p:nvSpPr>
        <p:spPr>
          <a:xfrm>
            <a:off x="8213483" y="2036776"/>
            <a:ext cx="17085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Flags © 2020 country flags – part of </a:t>
            </a:r>
            <a:r>
              <a:rPr lang="en-GB" sz="600" dirty="0" err="1" smtClean="0">
                <a:latin typeface="Times New Roman" panose="02020603050405020304" pitchFamily="18" charset="0"/>
                <a:cs typeface="Times New Roman" panose="02020603050405020304" pitchFamily="18" charset="0"/>
              </a:rPr>
              <a:t>ProFlags</a:t>
            </a:r>
            <a:r>
              <a:rPr lang="en-GB" sz="600" dirty="0" smtClean="0">
                <a:latin typeface="Times New Roman" panose="02020603050405020304" pitchFamily="18" charset="0"/>
                <a:cs typeface="Times New Roman" panose="02020603050405020304" pitchFamily="18" charset="0"/>
              </a:rPr>
              <a:t> BV</a:t>
            </a:r>
            <a:endParaRPr lang="en-GB" sz="600" dirty="0">
              <a:latin typeface="Times New Roman" panose="02020603050405020304" pitchFamily="18" charset="0"/>
              <a:cs typeface="Times New Roman" panose="02020603050405020304" pitchFamily="18" charset="0"/>
            </a:endParaRPr>
          </a:p>
        </p:txBody>
      </p:sp>
      <p:sp>
        <p:nvSpPr>
          <p:cNvPr id="13" name="TextovéPole 12"/>
          <p:cNvSpPr txBox="1"/>
          <p:nvPr/>
        </p:nvSpPr>
        <p:spPr>
          <a:xfrm>
            <a:off x="6726956" y="2133440"/>
            <a:ext cx="3487902" cy="923330"/>
          </a:xfrm>
          <a:prstGeom prst="rect">
            <a:avLst/>
          </a:prstGeom>
          <a:noFill/>
        </p:spPr>
        <p:txBody>
          <a:bodyPr wrap="square" rtlCol="0">
            <a:spAutoFit/>
          </a:bodyPr>
          <a:lstStyle/>
          <a:p>
            <a:r>
              <a:rPr lang="de-CH" dirty="0">
                <a:latin typeface="Calibri" panose="020F0502020204030204" pitchFamily="34" charset="0"/>
                <a:cs typeface="Calibri" panose="020F0502020204030204" pitchFamily="34" charset="0"/>
              </a:rPr>
              <a:t>Der Union Jack ist die offizielle Flagge des Vereinigten Königreichs und Nordirlands.</a:t>
            </a:r>
            <a:endParaRPr lang="en-GB" dirty="0">
              <a:latin typeface="Calibri" panose="020F0502020204030204" pitchFamily="34" charset="0"/>
              <a:cs typeface="Calibri" panose="020F0502020204030204" pitchFamily="34" charset="0"/>
            </a:endParaRPr>
          </a:p>
        </p:txBody>
      </p:sp>
      <p:sp>
        <p:nvSpPr>
          <p:cNvPr id="15" name="TextovéPole 14"/>
          <p:cNvSpPr txBox="1"/>
          <p:nvPr/>
        </p:nvSpPr>
        <p:spPr>
          <a:xfrm>
            <a:off x="5508381" y="4520545"/>
            <a:ext cx="3487902" cy="369332"/>
          </a:xfrm>
          <a:prstGeom prst="rect">
            <a:avLst/>
          </a:prstGeom>
          <a:noFill/>
        </p:spPr>
        <p:txBody>
          <a:bodyPr wrap="square" rtlCol="0">
            <a:spAutoFit/>
          </a:bodyPr>
          <a:lstStyle/>
          <a:p>
            <a:r>
              <a:rPr lang="en-US" dirty="0" err="1" smtClean="0">
                <a:latin typeface="Calibri" panose="020F0502020204030204" pitchFamily="34" charset="0"/>
                <a:cs typeface="Calibri" panose="020F0502020204030204" pitchFamily="34" charset="0"/>
              </a:rPr>
              <a:t>Walisische</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Flagge</a:t>
            </a:r>
            <a:endParaRPr lang="en-GB" dirty="0">
              <a:latin typeface="Calibri" panose="020F0502020204030204" pitchFamily="34" charset="0"/>
              <a:cs typeface="Calibri" panose="020F0502020204030204" pitchFamily="34" charset="0"/>
            </a:endParaRPr>
          </a:p>
        </p:txBody>
      </p:sp>
      <p:sp>
        <p:nvSpPr>
          <p:cNvPr id="16" name="TextovéPole 15"/>
          <p:cNvSpPr txBox="1"/>
          <p:nvPr/>
        </p:nvSpPr>
        <p:spPr>
          <a:xfrm>
            <a:off x="5508381" y="6418996"/>
            <a:ext cx="3487902" cy="369332"/>
          </a:xfrm>
          <a:prstGeom prst="rect">
            <a:avLst/>
          </a:prstGeom>
          <a:noFill/>
        </p:spPr>
        <p:txBody>
          <a:bodyPr wrap="square" rtlCol="0">
            <a:spAutoFit/>
          </a:bodyPr>
          <a:lstStyle/>
          <a:p>
            <a:r>
              <a:rPr lang="en-US" dirty="0" err="1" smtClean="0">
                <a:latin typeface="Calibri" panose="020F0502020204030204" pitchFamily="34" charset="0"/>
                <a:cs typeface="Calibri" panose="020F0502020204030204" pitchFamily="34" charset="0"/>
              </a:rPr>
              <a:t>Englische</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Flagge</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58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735916" y="542167"/>
            <a:ext cx="5236883" cy="1629533"/>
          </a:xfrm>
        </p:spPr>
        <p:txBody>
          <a:bodyPr/>
          <a:lstStyle/>
          <a:p>
            <a:r>
              <a:rPr lang="en-US" dirty="0" smtClean="0">
                <a:latin typeface="Calibri" panose="020F0502020204030204" pitchFamily="34" charset="0"/>
                <a:cs typeface="Calibri" panose="020F0502020204030204" pitchFamily="34" charset="0"/>
              </a:rPr>
              <a:t>Religion</a:t>
            </a:r>
            <a:endParaRPr lang="en-GB" dirty="0">
              <a:latin typeface="Calibri" panose="020F0502020204030204" pitchFamily="34" charset="0"/>
              <a:cs typeface="Calibri" panose="020F0502020204030204" pitchFamily="34" charset="0"/>
            </a:endParaRPr>
          </a:p>
        </p:txBody>
      </p:sp>
      <p:pic>
        <p:nvPicPr>
          <p:cNvPr id="4" name="Content Placeholder 3" descr="PA271286.JPG"/>
          <p:cNvPicPr/>
          <p:nvPr/>
        </p:nvPicPr>
        <p:blipFill>
          <a:blip r:embed="rId3" cstate="print">
            <a:extLst>
              <a:ext uri="{28A0092B-C50C-407E-A947-70E740481C1C}">
                <a14:useLocalDpi xmlns:a14="http://schemas.microsoft.com/office/drawing/2010/main" val="0"/>
              </a:ext>
            </a:extLst>
          </a:blip>
          <a:srcRect t="13336" b="13336"/>
          <a:stretch>
            <a:fillRect/>
          </a:stretch>
        </p:blipFill>
        <p:spPr>
          <a:xfrm>
            <a:off x="5863719" y="1901628"/>
            <a:ext cx="5724076" cy="3555918"/>
          </a:xfrm>
          <a:prstGeom prst="rect">
            <a:avLst/>
          </a:prstGeom>
        </p:spPr>
      </p:pic>
      <p:sp>
        <p:nvSpPr>
          <p:cNvPr id="5" name="TextovéPole 4"/>
          <p:cNvSpPr txBox="1"/>
          <p:nvPr/>
        </p:nvSpPr>
        <p:spPr>
          <a:xfrm>
            <a:off x="5860654" y="5495507"/>
            <a:ext cx="5845456"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The King’s Church, Burgess Hill, West Sussex</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428879" y="6166624"/>
            <a:ext cx="558853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All Saints-</a:t>
            </a:r>
            <a:r>
              <a:rPr lang="en-US" sz="2400" dirty="0" err="1">
                <a:latin typeface="Calibri" panose="020F0502020204030204" pitchFamily="34" charset="0"/>
                <a:cs typeface="Calibri" panose="020F0502020204030204" pitchFamily="34" charset="0"/>
              </a:rPr>
              <a:t>Pfarrkirche</a:t>
            </a:r>
            <a:r>
              <a:rPr lang="en-US" sz="2400" dirty="0">
                <a:latin typeface="Calibri" panose="020F0502020204030204" pitchFamily="34" charset="0"/>
                <a:cs typeface="Calibri" panose="020F0502020204030204" pitchFamily="34" charset="0"/>
              </a:rPr>
              <a:t>, Bakewell, Derbyshire</a:t>
            </a:r>
            <a:endParaRPr lang="en-GB" sz="2400" dirty="0">
              <a:latin typeface="Calibri" panose="020F0502020204030204" pitchFamily="34" charset="0"/>
              <a:cs typeface="Calibri" panose="020F0502020204030204" pitchFamily="34" charset="0"/>
            </a:endParaRPr>
          </a:p>
        </p:txBody>
      </p:sp>
      <p:sp>
        <p:nvSpPr>
          <p:cNvPr id="7" name="TextovéPole 6"/>
          <p:cNvSpPr txBox="1"/>
          <p:nvPr/>
        </p:nvSpPr>
        <p:spPr>
          <a:xfrm>
            <a:off x="10712606" y="5457546"/>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4942949" y="6107901"/>
            <a:ext cx="79296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Brian </a:t>
            </a:r>
            <a:r>
              <a:rPr lang="en-GB" sz="600" dirty="0" err="1" smtClean="0">
                <a:latin typeface="Times New Roman" panose="02020603050405020304" pitchFamily="18" charset="0"/>
                <a:cs typeface="Times New Roman" panose="02020603050405020304" pitchFamily="18" charset="0"/>
              </a:rPr>
              <a:t>Walbey</a:t>
            </a:r>
            <a:endParaRPr lang="en-GB" sz="600"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01" y="542167"/>
            <a:ext cx="5104865" cy="5624458"/>
          </a:xfrm>
          <a:prstGeom prst="rect">
            <a:avLst/>
          </a:prstGeom>
        </p:spPr>
      </p:pic>
    </p:spTree>
    <p:extLst>
      <p:ext uri="{BB962C8B-B14F-4D97-AF65-F5344CB8AC3E}">
        <p14:creationId xmlns:p14="http://schemas.microsoft.com/office/powerpoint/2010/main" val="1156057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5479647" y="5085141"/>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161841" y="5277287"/>
            <a:ext cx="6237795" cy="461665"/>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Hindu-Tempel in einem Bürogebäude in Watford</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6491052" y="5173076"/>
            <a:ext cx="5289359" cy="830997"/>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Buddhistischer Tempel in einem hohen Gerichtsgebäude in </a:t>
            </a:r>
            <a:r>
              <a:rPr lang="de-CH" sz="2400" dirty="0" err="1">
                <a:latin typeface="Calibri" panose="020F0502020204030204" pitchFamily="34" charset="0"/>
                <a:cs typeface="Calibri" panose="020F0502020204030204" pitchFamily="34" charset="0"/>
              </a:rPr>
              <a:t>Elephant</a:t>
            </a:r>
            <a:r>
              <a:rPr lang="de-CH" sz="2400" dirty="0">
                <a:latin typeface="Calibri" panose="020F0502020204030204" pitchFamily="34" charset="0"/>
                <a:cs typeface="Calibri" panose="020F0502020204030204" pitchFamily="34" charset="0"/>
              </a:rPr>
              <a:t> </a:t>
            </a:r>
            <a:r>
              <a:rPr lang="de-CH" sz="2400" dirty="0" err="1">
                <a:latin typeface="Calibri" panose="020F0502020204030204" pitchFamily="34" charset="0"/>
                <a:cs typeface="Calibri" panose="020F0502020204030204" pitchFamily="34" charset="0"/>
              </a:rPr>
              <a:t>and</a:t>
            </a:r>
            <a:r>
              <a:rPr lang="de-CH" sz="2400" dirty="0">
                <a:latin typeface="Calibri" panose="020F0502020204030204" pitchFamily="34" charset="0"/>
                <a:cs typeface="Calibri" panose="020F0502020204030204" pitchFamily="34" charset="0"/>
              </a:rPr>
              <a:t> Castle</a:t>
            </a:r>
            <a:endParaRPr lang="en-GB" sz="2400" dirty="0">
              <a:latin typeface="Calibri" panose="020F0502020204030204" pitchFamily="34" charset="0"/>
              <a:cs typeface="Calibri" panose="020F0502020204030204" pitchFamily="34" charset="0"/>
            </a:endParaRPr>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22281" t="15672" b="19766"/>
          <a:stretch/>
        </p:blipFill>
        <p:spPr>
          <a:xfrm>
            <a:off x="321037" y="1467988"/>
            <a:ext cx="5796260" cy="3611214"/>
          </a:xfrm>
          <a:prstGeom prst="rect">
            <a:avLst/>
          </a:prstGeom>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b="12281"/>
          <a:stretch/>
        </p:blipFill>
        <p:spPr>
          <a:xfrm>
            <a:off x="6399635" y="1467988"/>
            <a:ext cx="5486703" cy="3609673"/>
          </a:xfrm>
          <a:prstGeom prst="rect">
            <a:avLst/>
          </a:prstGeom>
        </p:spPr>
      </p:pic>
      <p:sp>
        <p:nvSpPr>
          <p:cNvPr id="10" name="TextovéPole 9"/>
          <p:cNvSpPr txBox="1"/>
          <p:nvPr/>
        </p:nvSpPr>
        <p:spPr>
          <a:xfrm>
            <a:off x="11093008" y="5092621"/>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5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9192552" y="6623439"/>
            <a:ext cx="147275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Oxygen (Kingston Street Pastors)</a:t>
            </a:r>
            <a:endParaRPr lang="en-GB" sz="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79" y="91443"/>
            <a:ext cx="8709330" cy="6531997"/>
          </a:xfrm>
          <a:prstGeom prst="rect">
            <a:avLst/>
          </a:prstGeom>
        </p:spPr>
      </p:pic>
    </p:spTree>
    <p:extLst>
      <p:ext uri="{BB962C8B-B14F-4D97-AF65-F5344CB8AC3E}">
        <p14:creationId xmlns:p14="http://schemas.microsoft.com/office/powerpoint/2010/main" val="3767762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954860" y="685800"/>
            <a:ext cx="5273691" cy="1485900"/>
          </a:xfrm>
        </p:spPr>
        <p:txBody>
          <a:bodyPr/>
          <a:lstStyle/>
          <a:p>
            <a:r>
              <a:rPr lang="en-US" dirty="0" smtClean="0">
                <a:latin typeface="Calibri" panose="020F0502020204030204" pitchFamily="34" charset="0"/>
                <a:cs typeface="Calibri" panose="020F0502020204030204" pitchFamily="34" charset="0"/>
              </a:rPr>
              <a:t>Frauen</a:t>
            </a:r>
            <a:endParaRPr lang="en-GB" dirty="0">
              <a:latin typeface="Calibri" panose="020F0502020204030204" pitchFamily="34" charset="0"/>
              <a:cs typeface="Calibri" panose="020F0502020204030204" pitchFamily="34" charset="0"/>
            </a:endParaRPr>
          </a:p>
        </p:txBody>
      </p:sp>
      <p:sp>
        <p:nvSpPr>
          <p:cNvPr id="7" name="TextovéPole 6"/>
          <p:cNvSpPr txBox="1"/>
          <p:nvPr/>
        </p:nvSpPr>
        <p:spPr>
          <a:xfrm>
            <a:off x="5610209" y="5633541"/>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Sydney Sims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11008603" y="4869266"/>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Sydney Sims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781" y="2171700"/>
            <a:ext cx="5192770" cy="346184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662" y="435200"/>
            <a:ext cx="5050593" cy="4434066"/>
          </a:xfrm>
          <a:prstGeom prst="rect">
            <a:avLst/>
          </a:prstGeom>
        </p:spPr>
      </p:pic>
    </p:spTree>
    <p:extLst>
      <p:ext uri="{BB962C8B-B14F-4D97-AF65-F5344CB8AC3E}">
        <p14:creationId xmlns:p14="http://schemas.microsoft.com/office/powerpoint/2010/main" val="404481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20201119_173908.jpg"/>
          <p:cNvPicPr/>
          <p:nvPr/>
        </p:nvPicPr>
        <p:blipFill>
          <a:blip r:embed="rId3" cstate="print">
            <a:extLst>
              <a:ext uri="{28A0092B-C50C-407E-A947-70E740481C1C}">
                <a14:useLocalDpi xmlns:a14="http://schemas.microsoft.com/office/drawing/2010/main" val="0"/>
              </a:ext>
            </a:extLst>
          </a:blip>
          <a:stretch>
            <a:fillRect/>
          </a:stretch>
        </p:blipFill>
        <p:spPr>
          <a:xfrm>
            <a:off x="1553672" y="218486"/>
            <a:ext cx="4369699" cy="5566300"/>
          </a:xfrm>
          <a:prstGeom prst="rect">
            <a:avLst/>
          </a:prstGeom>
        </p:spPr>
      </p:pic>
      <p:pic>
        <p:nvPicPr>
          <p:cNvPr id="3074" name="QGpcdwUK8YQW1u3XXKTk" descr="QGpcdwUK8YQW1u3XXK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777" y="218486"/>
            <a:ext cx="3895449" cy="55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9849984" y="5793753"/>
            <a:ext cx="8855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a:t>
            </a:r>
            <a:r>
              <a:rPr lang="en-GB" sz="600" dirty="0">
                <a:latin typeface="Times New Roman" panose="02020603050405020304" pitchFamily="18" charset="0"/>
                <a:cs typeface="Times New Roman" panose="02020603050405020304" pitchFamily="18" charset="0"/>
              </a:rPr>
              <a:t>Eccleston</a:t>
            </a:r>
          </a:p>
        </p:txBody>
      </p:sp>
      <p:sp>
        <p:nvSpPr>
          <p:cNvPr id="9" name="TextovéPole 8"/>
          <p:cNvSpPr txBox="1"/>
          <p:nvPr/>
        </p:nvSpPr>
        <p:spPr>
          <a:xfrm>
            <a:off x="5167593" y="5793753"/>
            <a:ext cx="75577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Melissa Hughes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226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170" y="161842"/>
            <a:ext cx="8908844" cy="5939230"/>
          </a:xfrm>
          <a:prstGeom prst="rect">
            <a:avLst/>
          </a:prstGeom>
        </p:spPr>
      </p:pic>
      <p:sp>
        <p:nvSpPr>
          <p:cNvPr id="5" name="TextovéPole 4"/>
          <p:cNvSpPr txBox="1"/>
          <p:nvPr/>
        </p:nvSpPr>
        <p:spPr>
          <a:xfrm>
            <a:off x="9817855" y="6101072"/>
            <a:ext cx="96453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Simon </a:t>
            </a:r>
            <a:r>
              <a:rPr lang="en-GB" sz="600" dirty="0" err="1" smtClean="0">
                <a:latin typeface="Times New Roman" panose="02020603050405020304" pitchFamily="18" charset="0"/>
                <a:cs typeface="Times New Roman" panose="02020603050405020304" pitchFamily="18" charset="0"/>
              </a:rPr>
              <a:t>Connellan</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60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898217" y="685800"/>
            <a:ext cx="10074583" cy="1485900"/>
          </a:xfrm>
        </p:spPr>
        <p:txBody>
          <a:bodyPr/>
          <a:lstStyle/>
          <a:p>
            <a:r>
              <a:rPr lang="en-US" dirty="0" smtClean="0">
                <a:latin typeface="Calibri" panose="020F0502020204030204" pitchFamily="34" charset="0"/>
                <a:cs typeface="Calibri" panose="020F0502020204030204" pitchFamily="34" charset="0"/>
              </a:rPr>
              <a:t>Gesundheit</a:t>
            </a:r>
            <a:endParaRPr lang="en-GB" dirty="0">
              <a:latin typeface="Calibri" panose="020F0502020204030204" pitchFamily="34" charset="0"/>
              <a:cs typeface="Calibri" panose="020F0502020204030204" pitchFamily="34" charset="0"/>
            </a:endParaRPr>
          </a:p>
        </p:txBody>
      </p:sp>
      <p:pic>
        <p:nvPicPr>
          <p:cNvPr id="3" name="IMG_0342.m4v">
            <a:hlinkClick r:id="" action="ppaction://media"/>
          </p:cNvPr>
          <p:cNvPicPr/>
          <p:nvPr/>
        </p:nvPicPr>
        <p:blipFill>
          <a:blip r:embed="rId3"/>
          <a:stretch>
            <a:fillRect/>
          </a:stretch>
        </p:blipFill>
        <p:spPr>
          <a:xfrm>
            <a:off x="485522" y="1588367"/>
            <a:ext cx="5449986" cy="4027190"/>
          </a:xfrm>
          <a:prstGeom prst="rect">
            <a:avLst/>
          </a:prstGeom>
        </p:spPr>
      </p:pic>
      <p:sp>
        <p:nvSpPr>
          <p:cNvPr id="4" name="TextovéPole 3"/>
          <p:cNvSpPr txBox="1"/>
          <p:nvPr/>
        </p:nvSpPr>
        <p:spPr>
          <a:xfrm>
            <a:off x="5204814" y="5615557"/>
            <a:ext cx="73069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074" name="A340A7ED-6E26-406D-B050-577148B30084" descr="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203" y="1588367"/>
            <a:ext cx="5362701" cy="402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10887931" y="5615557"/>
            <a:ext cx="82297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Justin Dickens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654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25982" y="250853"/>
            <a:ext cx="2997394" cy="3030386"/>
          </a:xfrm>
        </p:spPr>
        <p:txBody>
          <a:bodyPr/>
          <a:lstStyle/>
          <a:p>
            <a:r>
              <a:rPr lang="de-CH" b="1" dirty="0">
                <a:latin typeface="Calibri" panose="020F0502020204030204" pitchFamily="34" charset="0"/>
                <a:cs typeface="Calibri" panose="020F0502020204030204" pitchFamily="34" charset="0"/>
              </a:rPr>
              <a:t>Geschichte des WGT</a:t>
            </a:r>
            <a:endParaRPr lang="en-GB" dirty="0">
              <a:latin typeface="Calibri" panose="020F0502020204030204" pitchFamily="34" charset="0"/>
              <a:cs typeface="Calibri" panose="020F0502020204030204" pitchFamily="34" charset="0"/>
            </a:endParaRPr>
          </a:p>
        </p:txBody>
      </p:sp>
      <p:pic>
        <p:nvPicPr>
          <p:cNvPr id="9218" name="ABBDAE9A-65BD-435F-B829-22E4A58BA4ED" descr="5214F938-2B17-48C7-99DA-42EBCDB94988@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85" y="250854"/>
            <a:ext cx="4041289" cy="30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10D69513-9B3B-493E-9279-FC2400EFFF45" descr="85C82F22-3EF7-404C-B51E-DE1F2A7E4B62@lan"/>
          <p:cNvPicPr>
            <a:picLocks noChangeAspect="1" noChangeArrowheads="1"/>
          </p:cNvPicPr>
          <p:nvPr/>
        </p:nvPicPr>
        <p:blipFill rotWithShape="1">
          <a:blip r:embed="rId4">
            <a:extLst>
              <a:ext uri="{28A0092B-C50C-407E-A947-70E740481C1C}">
                <a14:useLocalDpi xmlns:a14="http://schemas.microsoft.com/office/drawing/2010/main" val="0"/>
              </a:ext>
            </a:extLst>
          </a:blip>
          <a:srcRect t="21576" r="28619"/>
          <a:stretch/>
        </p:blipFill>
        <p:spPr bwMode="auto">
          <a:xfrm>
            <a:off x="4642917" y="3475693"/>
            <a:ext cx="3825559" cy="315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C14FA1F2-C0EC-41DD-BCCC-47CBF213DBA4" descr="35F20D67-0A7D-4316-BED2-8742305F0A26@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7248" y="250853"/>
            <a:ext cx="4041291" cy="30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D82D8976-ABD4-447B-8B3A-52A63695C0ED" descr="68CA22C9-F151-429D-9F25-100CAFE02C3F@lan"/>
          <p:cNvPicPr>
            <a:picLocks noChangeAspect="1" noChangeArrowheads="1"/>
          </p:cNvPicPr>
          <p:nvPr/>
        </p:nvPicPr>
        <p:blipFill rotWithShape="1">
          <a:blip r:embed="rId6">
            <a:extLst>
              <a:ext uri="{28A0092B-C50C-407E-A947-70E740481C1C}">
                <a14:useLocalDpi xmlns:a14="http://schemas.microsoft.com/office/drawing/2010/main" val="0"/>
              </a:ext>
            </a:extLst>
          </a:blip>
          <a:srcRect l="33613" b="23392"/>
          <a:stretch/>
        </p:blipFill>
        <p:spPr bwMode="auto">
          <a:xfrm>
            <a:off x="525982" y="3451564"/>
            <a:ext cx="3670120" cy="317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3523376" y="6139880"/>
            <a:ext cx="111954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189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extLst>
              <a:ext uri="{28A0092B-C50C-407E-A947-70E740481C1C}">
                <a14:useLocalDpi xmlns:a14="http://schemas.microsoft.com/office/drawing/2010/main" val="0"/>
              </a:ext>
            </a:extLst>
          </a:blip>
          <a:srcRect l="32041" t="36419" r="59677" b="50665"/>
          <a:stretch/>
        </p:blipFill>
        <p:spPr bwMode="auto">
          <a:xfrm>
            <a:off x="3326842" y="0"/>
            <a:ext cx="6208270" cy="5149970"/>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5363669" y="5042451"/>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Grace Forgan</a:t>
            </a:r>
            <a:endParaRPr lang="en-GB" sz="2400" dirty="0">
              <a:latin typeface="Calibri" panose="020F0502020204030204" pitchFamily="34" charset="0"/>
              <a:cs typeface="Calibri" panose="020F0502020204030204" pitchFamily="34" charset="0"/>
            </a:endParaRPr>
          </a:p>
        </p:txBody>
      </p:sp>
      <p:sp>
        <p:nvSpPr>
          <p:cNvPr id="5" name="TextovéPole 4"/>
          <p:cNvSpPr txBox="1"/>
          <p:nvPr/>
        </p:nvSpPr>
        <p:spPr>
          <a:xfrm>
            <a:off x="11524891" y="6673334"/>
            <a:ext cx="76985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826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srcRect l="23609" t="20742" r="26451" b="13886"/>
          <a:stretch/>
        </p:blipFill>
        <p:spPr bwMode="auto">
          <a:xfrm>
            <a:off x="817296" y="200029"/>
            <a:ext cx="6971432" cy="5816371"/>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817296" y="6105103"/>
            <a:ext cx="3255493"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Karte</a:t>
            </a:r>
            <a:r>
              <a:rPr lang="en-US" sz="2400" dirty="0">
                <a:latin typeface="Calibri" panose="020F0502020204030204" pitchFamily="34" charset="0"/>
                <a:cs typeface="Calibri" panose="020F0502020204030204" pitchFamily="34" charset="0"/>
              </a:rPr>
              <a:t> der </a:t>
            </a:r>
            <a:r>
              <a:rPr lang="en-US" sz="2400" dirty="0" err="1">
                <a:latin typeface="Calibri" panose="020F0502020204030204" pitchFamily="34" charset="0"/>
                <a:cs typeface="Calibri" panose="020F0502020204030204" pitchFamily="34" charset="0"/>
              </a:rPr>
              <a:t>Feiern</a:t>
            </a:r>
            <a:r>
              <a:rPr lang="en-US" sz="2400" dirty="0">
                <a:latin typeface="Calibri" panose="020F0502020204030204" pitchFamily="34" charset="0"/>
                <a:cs typeface="Calibri" panose="020F0502020204030204" pitchFamily="34" charset="0"/>
              </a:rPr>
              <a:t> 2020</a:t>
            </a:r>
            <a:endParaRPr lang="en-GB" sz="2400" dirty="0">
              <a:latin typeface="Calibri" panose="020F0502020204030204" pitchFamily="34" charset="0"/>
              <a:cs typeface="Calibri" panose="020F0502020204030204" pitchFamily="34" charset="0"/>
            </a:endParaRPr>
          </a:p>
        </p:txBody>
      </p:sp>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20325" b="1509"/>
          <a:stretch/>
        </p:blipFill>
        <p:spPr>
          <a:xfrm rot="5400000">
            <a:off x="8594426" y="206846"/>
            <a:ext cx="3077126" cy="3063493"/>
          </a:xfrm>
          <a:prstGeom prst="rect">
            <a:avLst/>
          </a:prstGeom>
        </p:spPr>
      </p:pic>
      <p:pic>
        <p:nvPicPr>
          <p:cNvPr id="6" name="Obrázek 5"/>
          <p:cNvPicPr>
            <a:picLocks noChangeAspect="1"/>
          </p:cNvPicPr>
          <p:nvPr/>
        </p:nvPicPr>
        <p:blipFill rotWithShape="1">
          <a:blip r:embed="rId5" cstate="print">
            <a:extLst>
              <a:ext uri="{28A0092B-C50C-407E-A947-70E740481C1C}">
                <a14:useLocalDpi xmlns:a14="http://schemas.microsoft.com/office/drawing/2010/main" val="0"/>
              </a:ext>
            </a:extLst>
          </a:blip>
          <a:srcRect l="23415" r="13659"/>
          <a:stretch/>
        </p:blipFill>
        <p:spPr>
          <a:xfrm rot="5400000">
            <a:off x="8847815" y="3565308"/>
            <a:ext cx="2570345" cy="3063493"/>
          </a:xfrm>
          <a:prstGeom prst="rect">
            <a:avLst/>
          </a:prstGeom>
        </p:spPr>
      </p:pic>
      <p:sp>
        <p:nvSpPr>
          <p:cNvPr id="8" name="TextovéPole 7"/>
          <p:cNvSpPr txBox="1"/>
          <p:nvPr/>
        </p:nvSpPr>
        <p:spPr>
          <a:xfrm>
            <a:off x="11075161" y="6409922"/>
            <a:ext cx="80408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8294337" y="3295502"/>
            <a:ext cx="584030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Together in Prayer Magazine</a:t>
            </a:r>
            <a:endParaRPr lang="en-GB" sz="2400" dirty="0">
              <a:latin typeface="Calibri" panose="020F0502020204030204" pitchFamily="34" charset="0"/>
              <a:cs typeface="Calibri" panose="020F0502020204030204" pitchFamily="34" charset="0"/>
            </a:endParaRPr>
          </a:p>
        </p:txBody>
      </p:sp>
      <p:sp>
        <p:nvSpPr>
          <p:cNvPr id="10" name="TextovéPole 9"/>
          <p:cNvSpPr txBox="1"/>
          <p:nvPr/>
        </p:nvSpPr>
        <p:spPr>
          <a:xfrm>
            <a:off x="8601242" y="6335936"/>
            <a:ext cx="2311171" cy="461665"/>
          </a:xfrm>
          <a:prstGeom prst="rect">
            <a:avLst/>
          </a:prstGeom>
          <a:noFill/>
        </p:spPr>
        <p:txBody>
          <a:bodyPr wrap="square" rtlCol="0">
            <a:spAutoFit/>
          </a:bodyPr>
          <a:lstStyle/>
          <a:p>
            <a:r>
              <a:rPr lang="en-US" sz="2400" dirty="0" err="1" smtClean="0">
                <a:latin typeface="Calibri" panose="020F0502020204030204" pitchFamily="34" charset="0"/>
                <a:cs typeface="Calibri" panose="020F0502020204030204" pitchFamily="34" charset="0"/>
              </a:rPr>
              <a:t>Liturgien</a:t>
            </a:r>
            <a:endParaRPr lang="en-GB" sz="2400" dirty="0">
              <a:latin typeface="Calibri" panose="020F0502020204030204" pitchFamily="34" charset="0"/>
              <a:cs typeface="Calibri" panose="020F0502020204030204" pitchFamily="34" charset="0"/>
            </a:endParaRPr>
          </a:p>
        </p:txBody>
      </p:sp>
      <p:sp>
        <p:nvSpPr>
          <p:cNvPr id="11" name="TextovéPole 10"/>
          <p:cNvSpPr txBox="1"/>
          <p:nvPr/>
        </p:nvSpPr>
        <p:spPr>
          <a:xfrm>
            <a:off x="6801356" y="6016400"/>
            <a:ext cx="116353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a:t>
            </a:r>
            <a:r>
              <a:rPr lang="en-GB" sz="600" dirty="0" err="1" smtClean="0">
                <a:latin typeface="Times New Roman" panose="02020603050405020304" pitchFamily="18" charset="0"/>
                <a:cs typeface="Times New Roman" panose="02020603050405020304" pitchFamily="18" charset="0"/>
              </a:rPr>
              <a:t>GeoBasis</a:t>
            </a:r>
            <a:r>
              <a:rPr lang="en-GB" sz="600" dirty="0" smtClean="0">
                <a:latin typeface="Times New Roman" panose="02020603050405020304" pitchFamily="18" charset="0"/>
                <a:cs typeface="Times New Roman" panose="02020603050405020304" pitchFamily="18" charset="0"/>
              </a:rPr>
              <a:t>-DE BKG</a:t>
            </a:r>
            <a:endParaRPr lang="en-GB" sz="600" dirty="0">
              <a:latin typeface="Times New Roman" panose="02020603050405020304" pitchFamily="18" charset="0"/>
              <a:cs typeface="Times New Roman" panose="02020603050405020304" pitchFamily="18" charset="0"/>
            </a:endParaRPr>
          </a:p>
        </p:txBody>
      </p:sp>
      <p:sp>
        <p:nvSpPr>
          <p:cNvPr id="12" name="TextovéPole 11"/>
          <p:cNvSpPr txBox="1"/>
          <p:nvPr/>
        </p:nvSpPr>
        <p:spPr>
          <a:xfrm>
            <a:off x="10991781" y="3273851"/>
            <a:ext cx="75232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406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1371600" y="3047999"/>
            <a:ext cx="5797847" cy="830997"/>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In Wales leben knapp über 3 Millionen Menschen und über 10 Millionen Schafe</a:t>
            </a:r>
            <a:endParaRPr lang="en-GB" sz="2400" dirty="0">
              <a:latin typeface="Calibri" panose="020F0502020204030204" pitchFamily="34" charset="0"/>
              <a:cs typeface="Calibri" panose="020F0502020204030204" pitchFamily="34" charset="0"/>
            </a:endParaRPr>
          </a:p>
        </p:txBody>
      </p:sp>
      <p:sp>
        <p:nvSpPr>
          <p:cNvPr id="4" name="TextovéPole 3"/>
          <p:cNvSpPr txBox="1"/>
          <p:nvPr/>
        </p:nvSpPr>
        <p:spPr>
          <a:xfrm>
            <a:off x="5825211" y="3015105"/>
            <a:ext cx="76454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7311759" y="6397164"/>
            <a:ext cx="8399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Rhianydd Hallas</a:t>
            </a:r>
            <a:endParaRPr lang="en-GB" sz="600" dirty="0">
              <a:latin typeface="Times New Roman" panose="02020603050405020304" pitchFamily="18" charset="0"/>
              <a:cs typeface="Times New Roman" panose="02020603050405020304" pitchFamily="18" charset="0"/>
            </a:endParaRPr>
          </a:p>
        </p:txBody>
      </p:sp>
      <p:pic>
        <p:nvPicPr>
          <p:cNvPr id="5" name="Obrázek 4" descr="Image"/>
          <p:cNvPicPr/>
          <p:nvPr/>
        </p:nvPicPr>
        <p:blipFill rotWithShape="1">
          <a:blip r:embed="rId3" r:link="rId4" cstate="print">
            <a:extLst>
              <a:ext uri="{28A0092B-C50C-407E-A947-70E740481C1C}">
                <a14:useLocalDpi xmlns:a14="http://schemas.microsoft.com/office/drawing/2010/main" val="0"/>
              </a:ext>
            </a:extLst>
          </a:blip>
          <a:srcRect t="8634"/>
          <a:stretch/>
        </p:blipFill>
        <p:spPr bwMode="auto">
          <a:xfrm rot="16200000">
            <a:off x="3587911" y="1831584"/>
            <a:ext cx="2347491" cy="6780110"/>
          </a:xfrm>
          <a:prstGeom prst="rect">
            <a:avLst/>
          </a:prstGeom>
          <a:noFill/>
          <a:ln>
            <a:noFill/>
          </a:ln>
          <a:extLst>
            <a:ext uri="{53640926-AAD7-44D8-BBD7-CCE9431645EC}">
              <a14:shadowObscured xmlns:a14="http://schemas.microsoft.com/office/drawing/2010/main"/>
            </a:ext>
          </a:extLst>
        </p:spPr>
      </p:pic>
      <p:sp>
        <p:nvSpPr>
          <p:cNvPr id="6" name="TextovéPole 5"/>
          <p:cNvSpPr txBox="1"/>
          <p:nvPr/>
        </p:nvSpPr>
        <p:spPr>
          <a:xfrm>
            <a:off x="8272349" y="4047893"/>
            <a:ext cx="3500516" cy="1200329"/>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Blick vom </a:t>
            </a:r>
            <a:r>
              <a:rPr lang="de-CH" sz="2400" dirty="0" err="1">
                <a:latin typeface="Calibri" panose="020F0502020204030204" pitchFamily="34" charset="0"/>
                <a:cs typeface="Calibri" panose="020F0502020204030204" pitchFamily="34" charset="0"/>
              </a:rPr>
              <a:t>Penrhyn</a:t>
            </a:r>
            <a:r>
              <a:rPr lang="de-CH" sz="2400" dirty="0">
                <a:latin typeface="Calibri" panose="020F0502020204030204" pitchFamily="34" charset="0"/>
                <a:cs typeface="Calibri" panose="020F0502020204030204" pitchFamily="34" charset="0"/>
              </a:rPr>
              <a:t> Castle, </a:t>
            </a:r>
            <a:r>
              <a:rPr lang="de-CH" sz="2400" dirty="0" err="1">
                <a:latin typeface="Calibri" panose="020F0502020204030204" pitchFamily="34" charset="0"/>
                <a:cs typeface="Calibri" panose="020F0502020204030204" pitchFamily="34" charset="0"/>
              </a:rPr>
              <a:t>Bangor</a:t>
            </a:r>
            <a:r>
              <a:rPr lang="de-CH" sz="2400" dirty="0">
                <a:latin typeface="Calibri" panose="020F0502020204030204" pitchFamily="34" charset="0"/>
                <a:cs typeface="Calibri" panose="020F0502020204030204" pitchFamily="34" charset="0"/>
              </a:rPr>
              <a:t>, über die Berge und das Meer</a:t>
            </a:r>
            <a:endParaRPr lang="en-GB" sz="2400" dirty="0">
              <a:latin typeface="Calibri" panose="020F0502020204030204" pitchFamily="34" charset="0"/>
              <a:cs typeface="Calibri" panose="020F0502020204030204" pitchFamily="34" charset="0"/>
            </a:endParaRPr>
          </a:p>
        </p:txBody>
      </p:sp>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2832" y="161367"/>
            <a:ext cx="4800033" cy="3213011"/>
          </a:xfrm>
          <a:prstGeom prst="rect">
            <a:avLst/>
          </a:prstGeom>
        </p:spPr>
      </p:pic>
      <p:sp>
        <p:nvSpPr>
          <p:cNvPr id="9" name="TextovéPole 8"/>
          <p:cNvSpPr txBox="1"/>
          <p:nvPr/>
        </p:nvSpPr>
        <p:spPr>
          <a:xfrm>
            <a:off x="6972832" y="3363588"/>
            <a:ext cx="1810978" cy="461665"/>
          </a:xfrm>
          <a:prstGeom prst="rect">
            <a:avLst/>
          </a:prstGeom>
          <a:noFill/>
        </p:spPr>
        <p:txBody>
          <a:bodyPr wrap="square" rtlCol="0">
            <a:spAutoFit/>
          </a:bodyPr>
          <a:lstStyle/>
          <a:p>
            <a:r>
              <a:rPr lang="en-US" sz="2400" dirty="0" err="1" smtClean="0">
                <a:latin typeface="Calibri" panose="020F0502020204030204" pitchFamily="34" charset="0"/>
                <a:cs typeface="Calibri" panose="020F0502020204030204" pitchFamily="34" charset="0"/>
              </a:rPr>
              <a:t>Kilvrough</a:t>
            </a:r>
            <a:endParaRPr lang="en-GB" sz="2400" dirty="0">
              <a:latin typeface="Calibri" panose="020F0502020204030204" pitchFamily="34" charset="0"/>
              <a:cs typeface="Calibri" panose="020F0502020204030204" pitchFamily="34" charset="0"/>
            </a:endParaRPr>
          </a:p>
        </p:txBody>
      </p:sp>
      <p:sp>
        <p:nvSpPr>
          <p:cNvPr id="10" name="TextovéPole 9"/>
          <p:cNvSpPr txBox="1"/>
          <p:nvPr/>
        </p:nvSpPr>
        <p:spPr>
          <a:xfrm>
            <a:off x="11056351" y="2952487"/>
            <a:ext cx="71651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11" name="Nadpis 2"/>
          <p:cNvSpPr txBox="1">
            <a:spLocks/>
          </p:cNvSpPr>
          <p:nvPr/>
        </p:nvSpPr>
        <p:spPr>
          <a:xfrm>
            <a:off x="1371600" y="685800"/>
            <a:ext cx="9601200"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latin typeface="Calibri" panose="020F0502020204030204" pitchFamily="34" charset="0"/>
                <a:cs typeface="Calibri" panose="020F0502020204030204" pitchFamily="34" charset="0"/>
              </a:rPr>
              <a:t>Wales</a:t>
            </a:r>
            <a:endParaRPr lang="en-GB" dirty="0">
              <a:latin typeface="Calibri" panose="020F0502020204030204" pitchFamily="34" charset="0"/>
              <a:cs typeface="Calibri" panose="020F0502020204030204" pitchFamily="34" charset="0"/>
            </a:endParaRP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8830" r="13276" b="26549"/>
          <a:stretch/>
        </p:blipFill>
        <p:spPr>
          <a:xfrm>
            <a:off x="3579360" y="170511"/>
            <a:ext cx="3010397" cy="2838632"/>
          </a:xfrm>
          <a:prstGeom prst="rect">
            <a:avLst/>
          </a:prstGeom>
        </p:spPr>
      </p:pic>
    </p:spTree>
    <p:extLst>
      <p:ext uri="{BB962C8B-B14F-4D97-AF65-F5344CB8AC3E}">
        <p14:creationId xmlns:p14="http://schemas.microsoft.com/office/powerpoint/2010/main" val="2736386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44606" y="685800"/>
            <a:ext cx="2097741" cy="1485900"/>
          </a:xfrm>
        </p:spPr>
        <p:txBody>
          <a:bodyPr/>
          <a:lstStyle/>
          <a:p>
            <a:r>
              <a:rPr lang="en-US" dirty="0" err="1" smtClean="0">
                <a:latin typeface="Calibri" panose="020F0502020204030204" pitchFamily="34" charset="0"/>
                <a:cs typeface="Calibri" panose="020F0502020204030204" pitchFamily="34" charset="0"/>
              </a:rPr>
              <a:t>Heute</a:t>
            </a:r>
            <a:endParaRPr lang="en-GB" dirty="0">
              <a:latin typeface="Calibri" panose="020F0502020204030204" pitchFamily="34" charset="0"/>
              <a:cs typeface="Calibri" panose="020F0502020204030204" pitchFamily="34" charset="0"/>
            </a:endParaRPr>
          </a:p>
        </p:txBody>
      </p:sp>
      <p:sp>
        <p:nvSpPr>
          <p:cNvPr id="11" name="TextovéPole 10"/>
          <p:cNvSpPr txBox="1"/>
          <p:nvPr/>
        </p:nvSpPr>
        <p:spPr>
          <a:xfrm>
            <a:off x="11533517" y="6673334"/>
            <a:ext cx="75283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grpSp>
        <p:nvGrpSpPr>
          <p:cNvPr id="9" name="Skupina 8"/>
          <p:cNvGrpSpPr/>
          <p:nvPr/>
        </p:nvGrpSpPr>
        <p:grpSpPr>
          <a:xfrm>
            <a:off x="3139889" y="282388"/>
            <a:ext cx="8706970" cy="6390946"/>
            <a:chOff x="4034155" y="685800"/>
            <a:chExt cx="6938645" cy="5398630"/>
          </a:xfrm>
        </p:grpSpPr>
        <p:pic>
          <p:nvPicPr>
            <p:cNvPr id="3" name="Obrázek 2"/>
            <p:cNvPicPr/>
            <p:nvPr/>
          </p:nvPicPr>
          <p:blipFill rotWithShape="1">
            <a:blip r:embed="rId3"/>
            <a:srcRect l="49457" t="16041" r="23305" b="66475"/>
            <a:stretch/>
          </p:blipFill>
          <p:spPr bwMode="auto">
            <a:xfrm>
              <a:off x="4034155" y="685800"/>
              <a:ext cx="2663825" cy="961390"/>
            </a:xfrm>
            <a:prstGeom prst="rect">
              <a:avLst/>
            </a:prstGeom>
            <a:ln>
              <a:noFill/>
            </a:ln>
            <a:extLst>
              <a:ext uri="{53640926-AAD7-44D8-BBD7-CCE9431645EC}">
                <a14:shadowObscured xmlns:a14="http://schemas.microsoft.com/office/drawing/2010/main"/>
              </a:ext>
            </a:extLst>
          </p:spPr>
        </p:pic>
        <p:pic>
          <p:nvPicPr>
            <p:cNvPr id="4" name="Obrázek 3"/>
            <p:cNvPicPr/>
            <p:nvPr/>
          </p:nvPicPr>
          <p:blipFill rotWithShape="1">
            <a:blip r:embed="rId3"/>
            <a:srcRect l="49457" t="41743" r="32614" b="35701"/>
            <a:stretch/>
          </p:blipFill>
          <p:spPr bwMode="auto">
            <a:xfrm>
              <a:off x="4034155" y="2689493"/>
              <a:ext cx="1754249" cy="1241425"/>
            </a:xfrm>
            <a:prstGeom prst="rect">
              <a:avLst/>
            </a:prstGeom>
            <a:ln>
              <a:noFill/>
            </a:ln>
            <a:extLst>
              <a:ext uri="{53640926-AAD7-44D8-BBD7-CCE9431645EC}">
                <a14:shadowObscured xmlns:a14="http://schemas.microsoft.com/office/drawing/2010/main"/>
              </a:ext>
            </a:extLst>
          </p:spPr>
        </p:pic>
        <p:pic>
          <p:nvPicPr>
            <p:cNvPr id="5" name="Obrázek 4"/>
            <p:cNvPicPr/>
            <p:nvPr/>
          </p:nvPicPr>
          <p:blipFill rotWithShape="1">
            <a:blip r:embed="rId3"/>
            <a:srcRect l="49457" t="66569" r="23305" b="9670"/>
            <a:stretch/>
          </p:blipFill>
          <p:spPr bwMode="auto">
            <a:xfrm>
              <a:off x="8308975" y="1521708"/>
              <a:ext cx="2663825" cy="1306830"/>
            </a:xfrm>
            <a:prstGeom prst="rect">
              <a:avLst/>
            </a:prstGeom>
            <a:ln>
              <a:noFill/>
            </a:ln>
            <a:extLst>
              <a:ext uri="{53640926-AAD7-44D8-BBD7-CCE9431645EC}">
                <a14:shadowObscured xmlns:a14="http://schemas.microsoft.com/office/drawing/2010/main"/>
              </a:ext>
            </a:extLst>
          </p:spPr>
        </p:pic>
        <p:pic>
          <p:nvPicPr>
            <p:cNvPr id="6" name="Obrázek 5"/>
            <p:cNvPicPr/>
            <p:nvPr/>
          </p:nvPicPr>
          <p:blipFill rotWithShape="1">
            <a:blip r:embed="rId4"/>
            <a:srcRect l="50125" t="20544" r="23973" b="59287"/>
            <a:stretch/>
          </p:blipFill>
          <p:spPr bwMode="auto">
            <a:xfrm>
              <a:off x="8308975" y="3810926"/>
              <a:ext cx="2663825" cy="1166515"/>
            </a:xfrm>
            <a:prstGeom prst="rect">
              <a:avLst/>
            </a:prstGeom>
            <a:ln>
              <a:noFill/>
            </a:ln>
            <a:extLst>
              <a:ext uri="{53640926-AAD7-44D8-BBD7-CCE9431645EC}">
                <a14:shadowObscured xmlns:a14="http://schemas.microsoft.com/office/drawing/2010/main"/>
              </a:ext>
            </a:extLst>
          </p:spPr>
        </p:pic>
        <p:pic>
          <p:nvPicPr>
            <p:cNvPr id="7" name="Obrázek 6"/>
            <p:cNvPicPr/>
            <p:nvPr/>
          </p:nvPicPr>
          <p:blipFill rotWithShape="1">
            <a:blip r:embed="rId4"/>
            <a:srcRect l="50125" t="46230" r="32399" b="29624"/>
            <a:stretch/>
          </p:blipFill>
          <p:spPr bwMode="auto">
            <a:xfrm>
              <a:off x="4093539" y="4688065"/>
              <a:ext cx="1797302" cy="1396365"/>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4"/>
            <a:srcRect l="68143" t="72088" r="23973" b="7371"/>
            <a:stretch/>
          </p:blipFill>
          <p:spPr bwMode="auto">
            <a:xfrm>
              <a:off x="5890841" y="2689492"/>
              <a:ext cx="810882" cy="1188085"/>
            </a:xfrm>
            <a:prstGeom prst="rect">
              <a:avLst/>
            </a:prstGeom>
            <a:ln>
              <a:noFill/>
            </a:ln>
            <a:extLst>
              <a:ext uri="{53640926-AAD7-44D8-BBD7-CCE9431645EC}">
                <a14:shadowObscured xmlns:a14="http://schemas.microsoft.com/office/drawing/2010/main"/>
              </a:ext>
            </a:extLst>
          </p:spPr>
        </p:pic>
        <p:pic>
          <p:nvPicPr>
            <p:cNvPr id="12" name="Obrázek 11"/>
            <p:cNvPicPr/>
            <p:nvPr/>
          </p:nvPicPr>
          <p:blipFill rotWithShape="1">
            <a:blip r:embed="rId4"/>
            <a:srcRect l="50125" t="72088" r="42063" b="7371"/>
            <a:stretch/>
          </p:blipFill>
          <p:spPr bwMode="auto">
            <a:xfrm>
              <a:off x="5894584" y="4792206"/>
              <a:ext cx="803396" cy="118808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39741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srcRect l="58608" t="51943" r="22670" b="5935"/>
          <a:stretch/>
        </p:blipFill>
        <p:spPr bwMode="auto">
          <a:xfrm>
            <a:off x="6126605" y="1438276"/>
            <a:ext cx="4432127" cy="4151102"/>
          </a:xfrm>
          <a:prstGeom prst="rect">
            <a:avLst/>
          </a:prstGeom>
          <a:ln>
            <a:noFill/>
          </a:ln>
          <a:extLst>
            <a:ext uri="{53640926-AAD7-44D8-BBD7-CCE9431645EC}">
              <a14:shadowObscured xmlns:a14="http://schemas.microsoft.com/office/drawing/2010/main"/>
            </a:ext>
          </a:extLst>
        </p:spPr>
      </p:pic>
      <p:pic>
        <p:nvPicPr>
          <p:cNvPr id="3" name="Obrázek 2"/>
          <p:cNvPicPr/>
          <p:nvPr/>
        </p:nvPicPr>
        <p:blipFill rotWithShape="1">
          <a:blip r:embed="rId3"/>
          <a:srcRect l="58608" t="26538" r="22670" b="54263"/>
          <a:stretch/>
        </p:blipFill>
        <p:spPr bwMode="auto">
          <a:xfrm>
            <a:off x="2209187" y="2432649"/>
            <a:ext cx="3917418" cy="2501661"/>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11559396" y="6673334"/>
            <a:ext cx="70179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646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906308" y="685800"/>
            <a:ext cx="2503589" cy="1029712"/>
          </a:xfrm>
        </p:spPr>
        <p:txBody>
          <a:bodyPr/>
          <a:lstStyle/>
          <a:p>
            <a:r>
              <a:rPr lang="en-US" dirty="0" smtClean="0">
                <a:latin typeface="Calibri" panose="020F0502020204030204" pitchFamily="34" charset="0"/>
                <a:cs typeface="Calibri" panose="020F0502020204030204" pitchFamily="34" charset="0"/>
              </a:rPr>
              <a:t>Y-Pray?</a:t>
            </a:r>
            <a:endParaRPr lang="en-GB" dirty="0">
              <a:latin typeface="Calibri" panose="020F0502020204030204" pitchFamily="34" charset="0"/>
              <a:cs typeface="Calibri" panose="020F0502020204030204" pitchFamily="34" charset="0"/>
            </a:endParaRPr>
          </a:p>
        </p:txBody>
      </p:sp>
      <p:pic>
        <p:nvPicPr>
          <p:cNvPr id="2050" name="Picture 2" descr="P5042147 l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412" y="235016"/>
            <a:ext cx="8485395" cy="635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0718682" y="6587327"/>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867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P5052297 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9" y="195694"/>
            <a:ext cx="10757555" cy="591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108609" y="6114122"/>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Y-Pray? 2019</a:t>
            </a:r>
            <a:endParaRPr lang="en-GB" sz="2400" dirty="0">
              <a:latin typeface="Calibri" panose="020F0502020204030204" pitchFamily="34" charset="0"/>
              <a:cs typeface="Calibri" panose="020F0502020204030204" pitchFamily="34" charset="0"/>
            </a:endParaRPr>
          </a:p>
        </p:txBody>
      </p:sp>
      <p:sp>
        <p:nvSpPr>
          <p:cNvPr id="5" name="TextovéPole 4"/>
          <p:cNvSpPr txBox="1"/>
          <p:nvPr/>
        </p:nvSpPr>
        <p:spPr>
          <a:xfrm>
            <a:off x="9127308" y="5577720"/>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344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58350" y="685800"/>
            <a:ext cx="10414450" cy="1485900"/>
          </a:xfrm>
        </p:spPr>
        <p:txBody>
          <a:bodyPr/>
          <a:lstStyle/>
          <a:p>
            <a:r>
              <a:rPr lang="en-US" dirty="0">
                <a:latin typeface="Calibri" panose="020F0502020204030204" pitchFamily="34" charset="0"/>
                <a:cs typeface="Calibri" panose="020F0502020204030204" pitchFamily="34" charset="0"/>
              </a:rPr>
              <a:t>Die </a:t>
            </a:r>
            <a:r>
              <a:rPr lang="en-US" dirty="0" err="1" smtClean="0">
                <a:latin typeface="Calibri" panose="020F0502020204030204" pitchFamily="34" charset="0"/>
                <a:cs typeface="Calibri" panose="020F0502020204030204" pitchFamily="34" charset="0"/>
              </a:rPr>
              <a:t>Liturgiegruppe</a:t>
            </a:r>
            <a:endParaRPr lang="en-GB" dirty="0">
              <a:latin typeface="Calibri" panose="020F0502020204030204" pitchFamily="34" charset="0"/>
              <a:cs typeface="Calibri" panose="020F0502020204030204" pitchFamily="34" charset="0"/>
            </a:endParaRPr>
          </a:p>
        </p:txBody>
      </p:sp>
      <p:pic>
        <p:nvPicPr>
          <p:cNvPr id="4098" name="Picture 2" descr="Thursdays in Black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11" b="21997"/>
          <a:stretch/>
        </p:blipFill>
        <p:spPr bwMode="auto">
          <a:xfrm>
            <a:off x="6260883" y="747209"/>
            <a:ext cx="5753932" cy="263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1056690" y="3447238"/>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t="10244" b="6016"/>
          <a:stretch/>
        </p:blipFill>
        <p:spPr>
          <a:xfrm>
            <a:off x="181077" y="2799844"/>
            <a:ext cx="6006144" cy="3772151"/>
          </a:xfrm>
          <a:prstGeom prst="rect">
            <a:avLst/>
          </a:prstGeom>
        </p:spPr>
      </p:pic>
      <p:sp>
        <p:nvSpPr>
          <p:cNvPr id="6" name="TextovéPole 5"/>
          <p:cNvSpPr txBox="1"/>
          <p:nvPr/>
        </p:nvSpPr>
        <p:spPr>
          <a:xfrm>
            <a:off x="5953595" y="6571995"/>
            <a:ext cx="8946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a:latin typeface="Times New Roman" panose="02020603050405020304" pitchFamily="18" charset="0"/>
                <a:cs typeface="Times New Roman" panose="02020603050405020304" pitchFamily="18" charset="0"/>
              </a:rPr>
              <a:t>WDPIC</a:t>
            </a:r>
          </a:p>
        </p:txBody>
      </p:sp>
    </p:spTree>
    <p:extLst>
      <p:ext uri="{BB962C8B-B14F-4D97-AF65-F5344CB8AC3E}">
        <p14:creationId xmlns:p14="http://schemas.microsoft.com/office/powerpoint/2010/main" val="3516585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35324" y="336177"/>
            <a:ext cx="4911211" cy="1324535"/>
          </a:xfrm>
        </p:spPr>
        <p:txBody>
          <a:bodyPr/>
          <a:lstStyle/>
          <a:p>
            <a:pPr algn="ctr"/>
            <a:r>
              <a:rPr lang="de-CH" dirty="0">
                <a:latin typeface="Calibri" panose="020F0502020204030204" pitchFamily="34" charset="0"/>
                <a:cs typeface="Calibri" panose="020F0502020204030204" pitchFamily="34" charset="0"/>
              </a:rPr>
              <a:t>Die Künstlerin und das </a:t>
            </a:r>
            <a:r>
              <a:rPr lang="de-CH" dirty="0" smtClean="0">
                <a:latin typeface="Calibri" panose="020F0502020204030204" pitchFamily="34" charset="0"/>
                <a:cs typeface="Calibri" panose="020F0502020204030204" pitchFamily="34" charset="0"/>
              </a:rPr>
              <a:t>Titelbild </a:t>
            </a:r>
            <a:endParaRPr lang="en-GB" dirty="0">
              <a:latin typeface="Calibri" panose="020F0502020204030204" pitchFamily="34" charset="0"/>
              <a:cs typeface="Calibri" panose="020F0502020204030204" pitchFamily="34" charset="0"/>
            </a:endParaRPr>
          </a:p>
        </p:txBody>
      </p:sp>
      <p:pic>
        <p:nvPicPr>
          <p:cNvPr id="3" name="Picture 2" descr="C:\Users\Rosangela\Dropbox\EWNI first draft\Final 2022 artwork (1)  - high res cop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0672" y="137565"/>
            <a:ext cx="4741801" cy="6476712"/>
          </a:xfrm>
          <a:prstGeom prst="rect">
            <a:avLst/>
          </a:prstGeom>
          <a:noFill/>
          <a:ln>
            <a:noFill/>
          </a:ln>
        </p:spPr>
      </p:pic>
      <p:sp>
        <p:nvSpPr>
          <p:cNvPr id="5" name="TextovéPole 4"/>
          <p:cNvSpPr txBox="1"/>
          <p:nvPr/>
        </p:nvSpPr>
        <p:spPr>
          <a:xfrm>
            <a:off x="9865513" y="6614277"/>
            <a:ext cx="72696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pic>
        <p:nvPicPr>
          <p:cNvPr id="6" name="Picture 7" descr="C:\Users\Rosangela\Dropbox\EWNI first draft\Angie Fox - creator of artwork for 20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018" y="1990164"/>
            <a:ext cx="3630706" cy="4624113"/>
          </a:xfrm>
          <a:prstGeom prst="rect">
            <a:avLst/>
          </a:prstGeom>
          <a:noFill/>
          <a:ln>
            <a:noFill/>
          </a:ln>
        </p:spPr>
      </p:pic>
    </p:spTree>
    <p:extLst>
      <p:ext uri="{BB962C8B-B14F-4D97-AF65-F5344CB8AC3E}">
        <p14:creationId xmlns:p14="http://schemas.microsoft.com/office/powerpoint/2010/main" val="2465139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Angie Fox</a:t>
            </a:r>
            <a:endParaRPr lang="en-GB" dirty="0">
              <a:latin typeface="Calibri" panose="020F0502020204030204" pitchFamily="34" charset="0"/>
              <a:cs typeface="Calibri" panose="020F0502020204030204" pitchFamily="34" charset="0"/>
            </a:endParaRPr>
          </a:p>
        </p:txBody>
      </p:sp>
      <p:sp>
        <p:nvSpPr>
          <p:cNvPr id="4" name="TextovéPole 3"/>
          <p:cNvSpPr txBox="1"/>
          <p:nvPr/>
        </p:nvSpPr>
        <p:spPr>
          <a:xfrm>
            <a:off x="8841709" y="6245524"/>
            <a:ext cx="73926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pic>
        <p:nvPicPr>
          <p:cNvPr id="5" name="Picture 7" descr="C:\Users\Rosangela\Dropbox\EWNI first draft\Angie Fox - creator of artwork for 20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321" y="218485"/>
            <a:ext cx="4577649" cy="6027039"/>
          </a:xfrm>
          <a:prstGeom prst="rect">
            <a:avLst/>
          </a:prstGeom>
          <a:noFill/>
          <a:ln>
            <a:noFill/>
          </a:ln>
        </p:spPr>
      </p:pic>
    </p:spTree>
    <p:extLst>
      <p:ext uri="{BB962C8B-B14F-4D97-AF65-F5344CB8AC3E}">
        <p14:creationId xmlns:p14="http://schemas.microsoft.com/office/powerpoint/2010/main" val="1961967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10487416" y="4650971"/>
            <a:ext cx="7579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pic>
        <p:nvPicPr>
          <p:cNvPr id="1027" name="CAC2A472-FF23-40C0-8576-4ABF11214EE8" descr="1527020E-3C75-448F-AC83-6866B7E2023B@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817" y="516634"/>
            <a:ext cx="3034873" cy="404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8368561" y="4548765"/>
            <a:ext cx="185297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Die </a:t>
            </a:r>
            <a:r>
              <a:rPr lang="en-US" sz="2400" dirty="0" err="1" smtClean="0">
                <a:latin typeface="Calibri" panose="020F0502020204030204" pitchFamily="34" charset="0"/>
                <a:cs typeface="Calibri" panose="020F0502020204030204" pitchFamily="34" charset="0"/>
              </a:rPr>
              <a:t>Mournes</a:t>
            </a:r>
            <a:endParaRPr lang="en-GB" sz="2400" dirty="0">
              <a:latin typeface="Calibri" panose="020F0502020204030204" pitchFamily="34" charset="0"/>
              <a:cs typeface="Calibri" panose="020F0502020204030204" pitchFamily="34" charset="0"/>
            </a:endParaRPr>
          </a:p>
        </p:txBody>
      </p:sp>
      <p:sp>
        <p:nvSpPr>
          <p:cNvPr id="7" name="TextovéPole 6"/>
          <p:cNvSpPr txBox="1"/>
          <p:nvPr/>
        </p:nvSpPr>
        <p:spPr>
          <a:xfrm>
            <a:off x="7379768" y="5657180"/>
            <a:ext cx="8418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Patrick </a:t>
            </a:r>
            <a:r>
              <a:rPr lang="en-GB" sz="600" dirty="0" err="1" smtClean="0">
                <a:latin typeface="Times New Roman" panose="02020603050405020304" pitchFamily="18" charset="0"/>
                <a:cs typeface="Times New Roman" panose="02020603050405020304" pitchFamily="18" charset="0"/>
              </a:rPr>
              <a:t>Metzdorf</a:t>
            </a:r>
            <a:endParaRPr lang="en-GB" sz="600" dirty="0">
              <a:latin typeface="Times New Roman" panose="02020603050405020304" pitchFamily="18" charset="0"/>
              <a:cs typeface="Times New Roman" panose="02020603050405020304" pitchFamily="18" charset="0"/>
            </a:endParaRPr>
          </a:p>
        </p:txBody>
      </p:sp>
      <p:pic>
        <p:nvPicPr>
          <p:cNvPr id="1028" name="2FC4A6D1-4B9D-4759-8033-189737BD4F37" descr="BBC8F33D-0E8C-4542-992A-2B3AA95360D6@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77" y="2735108"/>
            <a:ext cx="3842532" cy="288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3755756" y="5657180"/>
            <a:ext cx="7403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726477" y="5837440"/>
            <a:ext cx="301889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Die </a:t>
            </a:r>
            <a:r>
              <a:rPr lang="en-US" sz="2400" dirty="0" err="1" smtClean="0">
                <a:latin typeface="Calibri" panose="020F0502020204030204" pitchFamily="34" charset="0"/>
                <a:cs typeface="Calibri" panose="020F0502020204030204" pitchFamily="34" charset="0"/>
              </a:rPr>
              <a:t>Insel</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Rathlin</a:t>
            </a:r>
            <a:r>
              <a:rPr lang="en-US" sz="2400" dirty="0" smtClean="0">
                <a:latin typeface="Calibri" panose="020F0502020204030204" pitchFamily="34"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4426" y="516634"/>
            <a:ext cx="3387195" cy="5099821"/>
          </a:xfrm>
          <a:prstGeom prst="rect">
            <a:avLst/>
          </a:prstGeom>
        </p:spPr>
      </p:pic>
      <p:sp>
        <p:nvSpPr>
          <p:cNvPr id="12" name="TextovéPole 11"/>
          <p:cNvSpPr txBox="1"/>
          <p:nvPr/>
        </p:nvSpPr>
        <p:spPr>
          <a:xfrm>
            <a:off x="4834426" y="5661348"/>
            <a:ext cx="3264147" cy="830997"/>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Giant’s Causeway</a:t>
            </a:r>
          </a:p>
          <a:p>
            <a:r>
              <a:rPr lang="en-US" sz="2400" dirty="0" err="1" smtClean="0">
                <a:latin typeface="Calibri" panose="020F0502020204030204" pitchFamily="34" charset="0"/>
                <a:cs typeface="Calibri" panose="020F0502020204030204" pitchFamily="34" charset="0"/>
              </a:rPr>
              <a:t>Damm</a:t>
            </a:r>
            <a:r>
              <a:rPr lang="en-US" sz="2400" dirty="0" smtClean="0">
                <a:latin typeface="Calibri" panose="020F0502020204030204" pitchFamily="34" charset="0"/>
                <a:cs typeface="Calibri" panose="020F0502020204030204" pitchFamily="34" charset="0"/>
              </a:rPr>
              <a:t> des </a:t>
            </a:r>
            <a:r>
              <a:rPr lang="en-US" sz="2400" dirty="0" err="1" smtClean="0">
                <a:latin typeface="Calibri" panose="020F0502020204030204" pitchFamily="34" charset="0"/>
                <a:cs typeface="Calibri" panose="020F0502020204030204" pitchFamily="34" charset="0"/>
              </a:rPr>
              <a:t>Riesen</a:t>
            </a:r>
            <a:endParaRPr lang="en-GB" sz="2400" dirty="0">
              <a:latin typeface="Calibri" panose="020F0502020204030204" pitchFamily="34" charset="0"/>
              <a:cs typeface="Calibri" panose="020F0502020204030204" pitchFamily="34" charset="0"/>
            </a:endParaRPr>
          </a:p>
        </p:txBody>
      </p:sp>
      <p:sp>
        <p:nvSpPr>
          <p:cNvPr id="13" name="Nadpis 2"/>
          <p:cNvSpPr txBox="1">
            <a:spLocks/>
          </p:cNvSpPr>
          <p:nvPr/>
        </p:nvSpPr>
        <p:spPr>
          <a:xfrm>
            <a:off x="726477" y="685800"/>
            <a:ext cx="3961009"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err="1" smtClean="0">
                <a:latin typeface="Calibri" panose="020F0502020204030204" pitchFamily="34" charset="0"/>
                <a:cs typeface="Calibri" panose="020F0502020204030204" pitchFamily="34" charset="0"/>
              </a:rPr>
              <a:t>Nordirland</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040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4334698" y="4852508"/>
            <a:ext cx="89485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2050" name="a6bf65f7-acf1-49e9-bbe4-3a3acd952781"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7" t="11048" r="-187" b="26246"/>
          <a:stretch/>
        </p:blipFill>
        <p:spPr bwMode="auto">
          <a:xfrm>
            <a:off x="5598289" y="153749"/>
            <a:ext cx="5576812" cy="275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0451903" y="2984437"/>
            <a:ext cx="69931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534953" y="2996390"/>
            <a:ext cx="5963830" cy="461665"/>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Sonnenuntergang über den Liverpooler Docks</a:t>
            </a:r>
            <a:endParaRPr lang="en-GB" sz="2400" dirty="0">
              <a:latin typeface="Calibri" panose="020F0502020204030204" pitchFamily="34" charset="0"/>
              <a:cs typeface="Calibri" panose="020F0502020204030204" pitchFamily="34" charset="0"/>
            </a:endParaRPr>
          </a:p>
        </p:txBody>
      </p:sp>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t="11139" b="23544"/>
          <a:stretch/>
        </p:blipFill>
        <p:spPr>
          <a:xfrm>
            <a:off x="5598289" y="3651081"/>
            <a:ext cx="5565864" cy="2726569"/>
          </a:xfrm>
          <a:prstGeom prst="rect">
            <a:avLst/>
          </a:prstGeom>
        </p:spPr>
      </p:pic>
      <p:sp>
        <p:nvSpPr>
          <p:cNvPr id="11" name="TextovéPole 10"/>
          <p:cNvSpPr txBox="1"/>
          <p:nvPr/>
        </p:nvSpPr>
        <p:spPr>
          <a:xfrm>
            <a:off x="5534953" y="6333908"/>
            <a:ext cx="4863162" cy="467600"/>
          </a:xfrm>
          <a:prstGeom prst="rect">
            <a:avLst/>
          </a:prstGeom>
          <a:noFill/>
        </p:spPr>
        <p:txBody>
          <a:bodyPr wrap="square" rtlCol="0">
            <a:spAutoFit/>
          </a:bodyPr>
          <a:lstStyle/>
          <a:p>
            <a:r>
              <a:rPr lang="en-US" sz="2400" dirty="0" err="1" smtClean="0">
                <a:latin typeface="Calibri" panose="020F0502020204030204" pitchFamily="34" charset="0"/>
                <a:cs typeface="Calibri" panose="020F0502020204030204" pitchFamily="34" charset="0"/>
              </a:rPr>
              <a:t>Ranworth</a:t>
            </a:r>
            <a:r>
              <a:rPr lang="en-US" sz="2400" dirty="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Kirche</a:t>
            </a:r>
            <a:r>
              <a:rPr lang="en-US" sz="2400" dirty="0" smtClean="0">
                <a:latin typeface="Calibri" panose="020F0502020204030204" pitchFamily="34" charset="0"/>
                <a:cs typeface="Calibri" panose="020F0502020204030204" pitchFamily="34" charset="0"/>
              </a:rPr>
              <a:t>, Norfolk</a:t>
            </a:r>
            <a:endParaRPr lang="en-GB" sz="2400" dirty="0">
              <a:latin typeface="Calibri" panose="020F0502020204030204" pitchFamily="34" charset="0"/>
              <a:cs typeface="Calibri" panose="020F0502020204030204" pitchFamily="34" charset="0"/>
            </a:endParaRPr>
          </a:p>
        </p:txBody>
      </p:sp>
      <p:sp>
        <p:nvSpPr>
          <p:cNvPr id="12" name="TextovéPole 11"/>
          <p:cNvSpPr txBox="1"/>
          <p:nvPr/>
        </p:nvSpPr>
        <p:spPr>
          <a:xfrm>
            <a:off x="10252609" y="6383041"/>
            <a:ext cx="898604" cy="187035"/>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448336" y="4905035"/>
            <a:ext cx="3897346" cy="461665"/>
          </a:xfrm>
          <a:prstGeom prst="rect">
            <a:avLst/>
          </a:prstGeom>
          <a:noFill/>
        </p:spPr>
        <p:txBody>
          <a:bodyPr wrap="square" rtlCol="0">
            <a:spAutoFit/>
          </a:bodyPr>
          <a:lstStyle/>
          <a:p>
            <a:r>
              <a:rPr lang="en-US" sz="2400" dirty="0" err="1" smtClean="0">
                <a:latin typeface="Calibri" panose="020F0502020204030204" pitchFamily="34" charset="0"/>
                <a:cs typeface="Calibri" panose="020F0502020204030204" pitchFamily="34" charset="0"/>
              </a:rPr>
              <a:t>Bedruthan</a:t>
            </a:r>
            <a:r>
              <a:rPr lang="en-US" sz="2400" dirty="0" smtClean="0">
                <a:latin typeface="Calibri" panose="020F0502020204030204" pitchFamily="34" charset="0"/>
                <a:cs typeface="Calibri" panose="020F0502020204030204" pitchFamily="34" charset="0"/>
              </a:rPr>
              <a:t>-Steps </a:t>
            </a:r>
            <a:r>
              <a:rPr lang="en-US" sz="2400" dirty="0" smtClean="0">
                <a:latin typeface="Calibri" panose="020F0502020204030204" pitchFamily="34" charset="0"/>
                <a:cs typeface="Calibri" panose="020F0502020204030204" pitchFamily="34" charset="0"/>
              </a:rPr>
              <a:t>in Cornwall</a:t>
            </a:r>
            <a:endParaRPr lang="en-GB" sz="2400" dirty="0">
              <a:latin typeface="Calibri" panose="020F0502020204030204" pitchFamily="34" charset="0"/>
              <a:cs typeface="Calibri" panose="020F0502020204030204" pitchFamily="34" charset="0"/>
            </a:endParaRPr>
          </a:p>
        </p:txBody>
      </p:sp>
      <p:sp>
        <p:nvSpPr>
          <p:cNvPr id="13" name="Nadpis 2"/>
          <p:cNvSpPr txBox="1">
            <a:spLocks/>
          </p:cNvSpPr>
          <p:nvPr/>
        </p:nvSpPr>
        <p:spPr>
          <a:xfrm>
            <a:off x="448336" y="586606"/>
            <a:ext cx="2601589"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smtClean="0">
                <a:latin typeface="Calibri" panose="020F0502020204030204" pitchFamily="34" charset="0"/>
                <a:cs typeface="Calibri" panose="020F0502020204030204" pitchFamily="34" charset="0"/>
              </a:rPr>
              <a:t>England</a:t>
            </a:r>
            <a:endParaRPr lang="en-GB" dirty="0">
              <a:latin typeface="Calibri" panose="020F0502020204030204" pitchFamily="34" charset="0"/>
              <a:cs typeface="Calibri" panose="020F0502020204030204" pitchFamily="34" charset="0"/>
            </a:endParaRPr>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48" y="1480842"/>
            <a:ext cx="4565590" cy="3424193"/>
          </a:xfrm>
          <a:prstGeom prst="rect">
            <a:avLst/>
          </a:prstGeom>
        </p:spPr>
      </p:pic>
    </p:spTree>
    <p:extLst>
      <p:ext uri="{BB962C8B-B14F-4D97-AF65-F5344CB8AC3E}">
        <p14:creationId xmlns:p14="http://schemas.microsoft.com/office/powerpoint/2010/main" val="2829408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213806" y="736375"/>
            <a:ext cx="4806669" cy="1686178"/>
          </a:xfrm>
        </p:spPr>
        <p:txBody>
          <a:bodyPr/>
          <a:lstStyle/>
          <a:p>
            <a:r>
              <a:rPr lang="de-CH" b="1" dirty="0">
                <a:latin typeface="Calibri" panose="020F0502020204030204" pitchFamily="34" charset="0"/>
                <a:cs typeface="Calibri" panose="020F0502020204030204" pitchFamily="34" charset="0"/>
              </a:rPr>
              <a:t>Menschen, Vielfalt und Migration </a:t>
            </a:r>
            <a:endParaRPr lang="en-GB" dirty="0">
              <a:latin typeface="Calibri" panose="020F0502020204030204" pitchFamily="34" charset="0"/>
              <a:cs typeface="Calibri" panose="020F0502020204030204" pitchFamily="34" charset="0"/>
            </a:endParaRPr>
          </a:p>
        </p:txBody>
      </p:sp>
      <p:pic>
        <p:nvPicPr>
          <p:cNvPr id="3" name="Obrázek 2" descr="cid:2526adb7-342f-4c38-b1fd-7bada9b3acab@EURP195.PROD.OUTLOOK.COM"/>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6111505" y="905076"/>
            <a:ext cx="6197029" cy="4852656"/>
          </a:xfrm>
          <a:prstGeom prst="rect">
            <a:avLst/>
          </a:prstGeom>
          <a:noFill/>
          <a:ln>
            <a:noFill/>
          </a:ln>
        </p:spPr>
      </p:pic>
      <p:sp>
        <p:nvSpPr>
          <p:cNvPr id="4" name="TextovéPole 3"/>
          <p:cNvSpPr txBox="1"/>
          <p:nvPr/>
        </p:nvSpPr>
        <p:spPr>
          <a:xfrm>
            <a:off x="10884083" y="6527024"/>
            <a:ext cx="75226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268" y="723157"/>
            <a:ext cx="6962275" cy="5221706"/>
          </a:xfrm>
          <a:prstGeom prst="rect">
            <a:avLst/>
          </a:prstGeom>
        </p:spPr>
      </p:pic>
      <p:sp>
        <p:nvSpPr>
          <p:cNvPr id="5" name="TextovéPole 4"/>
          <p:cNvSpPr txBox="1"/>
          <p:nvPr/>
        </p:nvSpPr>
        <p:spPr>
          <a:xfrm>
            <a:off x="9149365" y="590286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584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9312710" y="588779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785" y="672169"/>
            <a:ext cx="7021278" cy="5265959"/>
          </a:xfrm>
          <a:prstGeom prst="rect">
            <a:avLst/>
          </a:prstGeom>
        </p:spPr>
      </p:pic>
    </p:spTree>
    <p:extLst>
      <p:ext uri="{BB962C8B-B14F-4D97-AF65-F5344CB8AC3E}">
        <p14:creationId xmlns:p14="http://schemas.microsoft.com/office/powerpoint/2010/main" val="3476463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6944524" y="986530"/>
            <a:ext cx="2516623" cy="1569660"/>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Traditionelle walisische Tracht </a:t>
            </a:r>
            <a:r>
              <a:rPr lang="de-CH" sz="2400" dirty="0" smtClean="0">
                <a:latin typeface="Calibri" panose="020F0502020204030204" pitchFamily="34" charset="0"/>
                <a:cs typeface="Calibri" panose="020F0502020204030204" pitchFamily="34" charset="0"/>
              </a:rPr>
              <a:t/>
            </a:r>
            <a:br>
              <a:rPr lang="de-CH" sz="2400" dirty="0" smtClean="0">
                <a:latin typeface="Calibri" panose="020F0502020204030204" pitchFamily="34" charset="0"/>
                <a:cs typeface="Calibri" panose="020F0502020204030204" pitchFamily="34" charset="0"/>
              </a:rPr>
            </a:br>
            <a:r>
              <a:rPr lang="de-CH" sz="2400" dirty="0" smtClean="0">
                <a:latin typeface="Calibri" panose="020F0502020204030204" pitchFamily="34" charset="0"/>
                <a:cs typeface="Calibri" panose="020F0502020204030204" pitchFamily="34" charset="0"/>
              </a:rPr>
              <a:t>und </a:t>
            </a:r>
            <a:r>
              <a:rPr lang="de-CH" sz="2400" dirty="0">
                <a:latin typeface="Calibri" panose="020F0502020204030204" pitchFamily="34" charset="0"/>
                <a:cs typeface="Calibri" panose="020F0502020204030204" pitchFamily="34" charset="0"/>
              </a:rPr>
              <a:t>walisischer Liebeslöffel</a:t>
            </a:r>
          </a:p>
        </p:txBody>
      </p:sp>
      <p:pic>
        <p:nvPicPr>
          <p:cNvPr id="4" name="Picture 124" descr="https://lh4.googleusercontent.com/RCX1k7nLKcxJ8OvZpYg_ntai3AcMlzUwMecU06EXI-cucVv-LznMQY9ypeHp4138eCJRS72ktRqpitJ9xbbwil53eZHELSSEifnEcdrSvVtaLl_QKvQ5C9G_tCiD2tfPLJvQsPs"/>
          <p:cNvPicPr/>
          <p:nvPr/>
        </p:nvPicPr>
        <p:blipFill rotWithShape="1">
          <a:blip r:embed="rId3" cstate="print">
            <a:extLst>
              <a:ext uri="{28A0092B-C50C-407E-A947-70E740481C1C}">
                <a14:useLocalDpi xmlns:a14="http://schemas.microsoft.com/office/drawing/2010/main" val="0"/>
              </a:ext>
            </a:extLst>
          </a:blip>
          <a:srcRect l="29356" t="6983" r="38249" b="14978"/>
          <a:stretch/>
        </p:blipFill>
        <p:spPr bwMode="auto">
          <a:xfrm>
            <a:off x="9807547" y="218916"/>
            <a:ext cx="1675972" cy="5775017"/>
          </a:xfrm>
          <a:prstGeom prst="rect">
            <a:avLst/>
          </a:prstGeom>
          <a:noFill/>
          <a:ln>
            <a:noFill/>
          </a:ln>
          <a:extLst>
            <a:ext uri="{53640926-AAD7-44D8-BBD7-CCE9431645EC}">
              <a14:shadowObscured xmlns:a14="http://schemas.microsoft.com/office/drawing/2010/main"/>
            </a:ext>
          </a:extLst>
        </p:spPr>
      </p:pic>
      <p:sp>
        <p:nvSpPr>
          <p:cNvPr id="5" name="TextovéPole 4"/>
          <p:cNvSpPr txBox="1"/>
          <p:nvPr/>
        </p:nvSpPr>
        <p:spPr>
          <a:xfrm>
            <a:off x="5686954" y="5993933"/>
            <a:ext cx="7088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Sarah East</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0816595" y="5993933"/>
            <a:ext cx="66692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Jay Griffiths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716" y="218917"/>
            <a:ext cx="5265107" cy="5775016"/>
          </a:xfrm>
          <a:prstGeom prst="rect">
            <a:avLst/>
          </a:prstGeom>
        </p:spPr>
      </p:pic>
    </p:spTree>
    <p:extLst>
      <p:ext uri="{BB962C8B-B14F-4D97-AF65-F5344CB8AC3E}">
        <p14:creationId xmlns:p14="http://schemas.microsoft.com/office/powerpoint/2010/main" val="3956242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TM10001105[[fn=Oříznutí]]</Template>
  <TotalTime>0</TotalTime>
  <Words>2593</Words>
  <Application>Microsoft Office PowerPoint</Application>
  <PresentationFormat>Breitbild</PresentationFormat>
  <Paragraphs>213</Paragraphs>
  <Slides>36</Slides>
  <Notes>35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Calibri</vt:lpstr>
      <vt:lpstr>Franklin Gothic Book</vt:lpstr>
      <vt:lpstr>Times New Roman</vt:lpstr>
      <vt:lpstr>Crop</vt:lpstr>
      <vt:lpstr>Weltgebetstag 2022</vt:lpstr>
      <vt:lpstr>Orte und Räume</vt:lpstr>
      <vt:lpstr>PowerPoint-Präsentation</vt:lpstr>
      <vt:lpstr>PowerPoint-Präsentation</vt:lpstr>
      <vt:lpstr>PowerPoint-Präsentation</vt:lpstr>
      <vt:lpstr>Menschen, Vielfalt und Migration </vt:lpstr>
      <vt:lpstr>PowerPoint-Präsentation</vt:lpstr>
      <vt:lpstr>PowerPoint-Präsentation</vt:lpstr>
      <vt:lpstr>PowerPoint-Präsentation</vt:lpstr>
      <vt:lpstr>PowerPoint-Präsentation</vt:lpstr>
      <vt:lpstr>Unseren Platz in der Welt finden </vt:lpstr>
      <vt:lpstr>PowerPoint-Präsentation</vt:lpstr>
      <vt:lpstr>PowerPoint-Präsentation</vt:lpstr>
      <vt:lpstr>PowerPoint-Präsentation</vt:lpstr>
      <vt:lpstr>Kunst &amp; Kultur </vt:lpstr>
      <vt:lpstr>PowerPoint-Präsentation</vt:lpstr>
      <vt:lpstr>Essen &amp; Trinken </vt:lpstr>
      <vt:lpstr>PowerPoint-Präsentation</vt:lpstr>
      <vt:lpstr>PowerPoint-Präsentation</vt:lpstr>
      <vt:lpstr>Religion</vt:lpstr>
      <vt:lpstr>PowerPoint-Präsentation</vt:lpstr>
      <vt:lpstr>PowerPoint-Präsentation</vt:lpstr>
      <vt:lpstr>Frauen</vt:lpstr>
      <vt:lpstr>PowerPoint-Präsentation</vt:lpstr>
      <vt:lpstr>PowerPoint-Präsentation</vt:lpstr>
      <vt:lpstr>Gesundheit</vt:lpstr>
      <vt:lpstr>Geschichte des WGT</vt:lpstr>
      <vt:lpstr>PowerPoint-Präsentation</vt:lpstr>
      <vt:lpstr>PowerPoint-Präsentation</vt:lpstr>
      <vt:lpstr>Heute</vt:lpstr>
      <vt:lpstr>PowerPoint-Präsentation</vt:lpstr>
      <vt:lpstr>Y-Pray?</vt:lpstr>
      <vt:lpstr>PowerPoint-Präsentation</vt:lpstr>
      <vt:lpstr>Die Liturgiegruppe</vt:lpstr>
      <vt:lpstr>Die Künstlerin und das Titelbild </vt:lpstr>
      <vt:lpstr>Angie Fox</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 Wales, and Northern Ireland</dc:title>
  <dc:creator>Rhianydd Hallas</dc:creator>
  <cp:lastModifiedBy>Ute Hesselbarth</cp:lastModifiedBy>
  <cp:revision>111</cp:revision>
  <dcterms:created xsi:type="dcterms:W3CDTF">2020-12-01T16:18:28Z</dcterms:created>
  <dcterms:modified xsi:type="dcterms:W3CDTF">2021-10-29T12:59:41Z</dcterms:modified>
</cp:coreProperties>
</file>